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54"/>
  </p:notesMasterIdLst>
  <p:sldIdLst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99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6" autoAdjust="0"/>
    <p:restoredTop sz="86431" autoAdjust="0"/>
  </p:normalViewPr>
  <p:slideViewPr>
    <p:cSldViewPr>
      <p:cViewPr>
        <p:scale>
          <a:sx n="50" d="100"/>
          <a:sy n="50" d="100"/>
        </p:scale>
        <p:origin x="-1744" y="-24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502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50" Type="http://schemas.openxmlformats.org/officeDocument/2006/relationships/slide" Target="slides/slide38.xml"/><Relationship Id="rId51" Type="http://schemas.openxmlformats.org/officeDocument/2006/relationships/slide" Target="slides/slide39.xml"/><Relationship Id="rId52" Type="http://schemas.openxmlformats.org/officeDocument/2006/relationships/slide" Target="slides/slide40.xml"/><Relationship Id="rId53" Type="http://schemas.openxmlformats.org/officeDocument/2006/relationships/slide" Target="slides/slide41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28.xml"/><Relationship Id="rId41" Type="http://schemas.openxmlformats.org/officeDocument/2006/relationships/slide" Target="slides/slide29.xml"/><Relationship Id="rId42" Type="http://schemas.openxmlformats.org/officeDocument/2006/relationships/slide" Target="slides/slide30.xml"/><Relationship Id="rId43" Type="http://schemas.openxmlformats.org/officeDocument/2006/relationships/slide" Target="slides/slide31.xml"/><Relationship Id="rId44" Type="http://schemas.openxmlformats.org/officeDocument/2006/relationships/slide" Target="slides/slide32.xml"/><Relationship Id="rId45" Type="http://schemas.openxmlformats.org/officeDocument/2006/relationships/slide" Target="slides/slide33.xml"/><Relationship Id="rId46" Type="http://schemas.openxmlformats.org/officeDocument/2006/relationships/slide" Target="slides/slide34.xml"/><Relationship Id="rId47" Type="http://schemas.openxmlformats.org/officeDocument/2006/relationships/slide" Target="slides/slide35.xml"/><Relationship Id="rId48" Type="http://schemas.openxmlformats.org/officeDocument/2006/relationships/slide" Target="slides/slide36.xml"/><Relationship Id="rId49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33" Type="http://schemas.openxmlformats.org/officeDocument/2006/relationships/slide" Target="slides/slide21.xml"/><Relationship Id="rId34" Type="http://schemas.openxmlformats.org/officeDocument/2006/relationships/slide" Target="slides/slide22.xml"/><Relationship Id="rId35" Type="http://schemas.openxmlformats.org/officeDocument/2006/relationships/slide" Target="slides/slide23.xml"/><Relationship Id="rId36" Type="http://schemas.openxmlformats.org/officeDocument/2006/relationships/slide" Target="slides/slide24.xml"/><Relationship Id="rId37" Type="http://schemas.openxmlformats.org/officeDocument/2006/relationships/slide" Target="slides/slide25.xml"/><Relationship Id="rId38" Type="http://schemas.openxmlformats.org/officeDocument/2006/relationships/slide" Target="slides/slide26.xml"/><Relationship Id="rId39" Type="http://schemas.openxmlformats.org/officeDocument/2006/relationships/slide" Target="slides/slide2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20" Type="http://schemas.openxmlformats.org/officeDocument/2006/relationships/slide" Target="slides/slide20.xml"/><Relationship Id="rId21" Type="http://schemas.openxmlformats.org/officeDocument/2006/relationships/slide" Target="slides/slide21.xml"/><Relationship Id="rId22" Type="http://schemas.openxmlformats.org/officeDocument/2006/relationships/slide" Target="slides/slide22.xml"/><Relationship Id="rId23" Type="http://schemas.openxmlformats.org/officeDocument/2006/relationships/slide" Target="slides/slide23.xml"/><Relationship Id="rId24" Type="http://schemas.openxmlformats.org/officeDocument/2006/relationships/slide" Target="slides/slide24.xml"/><Relationship Id="rId25" Type="http://schemas.openxmlformats.org/officeDocument/2006/relationships/slide" Target="slides/slide25.xml"/><Relationship Id="rId26" Type="http://schemas.openxmlformats.org/officeDocument/2006/relationships/slide" Target="slides/slide26.xml"/><Relationship Id="rId27" Type="http://schemas.openxmlformats.org/officeDocument/2006/relationships/slide" Target="slides/slide27.xml"/><Relationship Id="rId28" Type="http://schemas.openxmlformats.org/officeDocument/2006/relationships/slide" Target="slides/slide28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30" Type="http://schemas.openxmlformats.org/officeDocument/2006/relationships/slide" Target="slides/slide31.xml"/><Relationship Id="rId31" Type="http://schemas.openxmlformats.org/officeDocument/2006/relationships/slide" Target="slides/slide32.xml"/><Relationship Id="rId32" Type="http://schemas.openxmlformats.org/officeDocument/2006/relationships/slide" Target="slides/slide33.xml"/><Relationship Id="rId9" Type="http://schemas.openxmlformats.org/officeDocument/2006/relationships/slide" Target="slides/slide9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33" Type="http://schemas.openxmlformats.org/officeDocument/2006/relationships/slide" Target="slides/slide34.xml"/><Relationship Id="rId34" Type="http://schemas.openxmlformats.org/officeDocument/2006/relationships/slide" Target="slides/slide35.xml"/><Relationship Id="rId35" Type="http://schemas.openxmlformats.org/officeDocument/2006/relationships/slide" Target="slides/slide36.xml"/><Relationship Id="rId36" Type="http://schemas.openxmlformats.org/officeDocument/2006/relationships/slide" Target="slides/slide37.xml"/><Relationship Id="rId10" Type="http://schemas.openxmlformats.org/officeDocument/2006/relationships/slide" Target="slides/slide10.xml"/><Relationship Id="rId11" Type="http://schemas.openxmlformats.org/officeDocument/2006/relationships/slide" Target="slides/slide11.xml"/><Relationship Id="rId12" Type="http://schemas.openxmlformats.org/officeDocument/2006/relationships/slide" Target="slides/slide12.xml"/><Relationship Id="rId13" Type="http://schemas.openxmlformats.org/officeDocument/2006/relationships/slide" Target="slides/slide13.xml"/><Relationship Id="rId14" Type="http://schemas.openxmlformats.org/officeDocument/2006/relationships/slide" Target="slides/slide14.xml"/><Relationship Id="rId15" Type="http://schemas.openxmlformats.org/officeDocument/2006/relationships/slide" Target="slides/slide15.xml"/><Relationship Id="rId16" Type="http://schemas.openxmlformats.org/officeDocument/2006/relationships/slide" Target="slides/slide16.xml"/><Relationship Id="rId17" Type="http://schemas.openxmlformats.org/officeDocument/2006/relationships/slide" Target="slides/slide17.xml"/><Relationship Id="rId18" Type="http://schemas.openxmlformats.org/officeDocument/2006/relationships/slide" Target="slides/slide18.xml"/><Relationship Id="rId19" Type="http://schemas.openxmlformats.org/officeDocument/2006/relationships/slide" Target="slides/slide19.xml"/><Relationship Id="rId37" Type="http://schemas.openxmlformats.org/officeDocument/2006/relationships/slide" Target="slides/slide38.xml"/><Relationship Id="rId38" Type="http://schemas.openxmlformats.org/officeDocument/2006/relationships/slide" Target="slides/slide39.xml"/><Relationship Id="rId39" Type="http://schemas.openxmlformats.org/officeDocument/2006/relationships/slide" Target="slides/slide40.xml"/><Relationship Id="rId40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05AFFF79-1A24-41D9-8092-3A68E07DC279}" type="datetimeFigureOut">
              <a:rPr lang="fr-FR" smtClean="0"/>
              <a:pPr/>
              <a:t>11-04-04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2A7CF19-0743-4A13-8FDB-1651668ABC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67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7CF19-0743-4A13-8FDB-1651668ABCF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dirty="0" smtClean="0">
                <a:sym typeface="Palatino" charset="0"/>
              </a:rPr>
              <a:t>Cliquez pour modifier les styles du texte du masque</a:t>
            </a:r>
          </a:p>
          <a:p>
            <a:pPr lvl="1"/>
            <a:r>
              <a:rPr lang="fr-FR" dirty="0" smtClean="0">
                <a:sym typeface="Palatino" charset="0"/>
              </a:rPr>
              <a:t>Deuxième niveau</a:t>
            </a:r>
          </a:p>
          <a:p>
            <a:pPr lvl="2"/>
            <a:r>
              <a:rPr lang="fr-FR" dirty="0" smtClean="0">
                <a:sym typeface="Palatino" charset="0"/>
              </a:rPr>
              <a:t>Troisième niveau</a:t>
            </a:r>
          </a:p>
          <a:p>
            <a:pPr lvl="3"/>
            <a:r>
              <a:rPr lang="fr-FR" dirty="0" smtClean="0">
                <a:sym typeface="Palatino" charset="0"/>
              </a:rPr>
              <a:t>Quatrième niveau</a:t>
            </a:r>
          </a:p>
          <a:p>
            <a:pPr lvl="4"/>
            <a:r>
              <a:rPr lang="fr-FR" dirty="0" smtClean="0">
                <a:sym typeface="Palatino" charset="0"/>
              </a:rPr>
              <a:t>Cinquième niveau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>
                <a:sym typeface="Didot" charset="0"/>
              </a:rPr>
              <a:t>Cliquez pour modifier le style du titre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</a:t>
            </a:r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DBMS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70" y="95215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Ch.9/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7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42900" y="2295500"/>
            <a:ext cx="12293600" cy="704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  <a:latin typeface="Book Antiqua"/>
              </a:rPr>
              <a:t>Introduction</a:t>
            </a:r>
          </a:p>
          <a:p>
            <a:r>
              <a:rPr lang="en-US" dirty="0" smtClean="0">
                <a:latin typeface="Book Antiqua"/>
              </a:rPr>
              <a:t>Background</a:t>
            </a:r>
          </a:p>
          <a:p>
            <a:r>
              <a:rPr lang="en-US" dirty="0" smtClean="0">
                <a:latin typeface="Book Antiqua"/>
              </a:rPr>
              <a:t>Distributed Database Design</a:t>
            </a:r>
          </a:p>
          <a:p>
            <a:r>
              <a:rPr lang="en-US" dirty="0" smtClean="0">
                <a:latin typeface="Book Antiqua"/>
              </a:rPr>
              <a:t>Database Integration</a:t>
            </a:r>
          </a:p>
          <a:p>
            <a:r>
              <a:rPr lang="en-US" dirty="0" smtClean="0">
                <a:latin typeface="Book Antiqua"/>
              </a:rPr>
              <a:t>Semantic Data Control</a:t>
            </a:r>
          </a:p>
          <a:p>
            <a:r>
              <a:rPr lang="en-US" dirty="0" smtClean="0">
                <a:latin typeface="Book Antiqua"/>
              </a:rPr>
              <a:t>Distributed Query Processing</a:t>
            </a:r>
          </a:p>
          <a:p>
            <a:r>
              <a:rPr lang="en-US" dirty="0" smtClean="0">
                <a:solidFill>
                  <a:srgbClr val="1771A9"/>
                </a:solidFill>
                <a:latin typeface="Book Antiqua"/>
              </a:rPr>
              <a:t>Multidatabase Query Processing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  <a:latin typeface="Book Antiqua"/>
              </a:rPr>
              <a:t>Query Rewriting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  <a:latin typeface="Book Antiqua"/>
              </a:rPr>
              <a:t>Optimization Issues</a:t>
            </a:r>
          </a:p>
          <a:p>
            <a:r>
              <a:rPr lang="en-US" dirty="0" smtClean="0">
                <a:latin typeface="Book Antiqua"/>
              </a:rPr>
              <a:t>Distributed Transaction Management</a:t>
            </a:r>
          </a:p>
          <a:p>
            <a:r>
              <a:rPr lang="en-US" dirty="0" smtClean="0">
                <a:latin typeface="Book Antiqua"/>
              </a:rPr>
              <a:t>Data Replication</a:t>
            </a:r>
          </a:p>
          <a:p>
            <a:r>
              <a:rPr lang="en-US" dirty="0" smtClean="0">
                <a:latin typeface="Book Antiqua"/>
              </a:rPr>
              <a:t>Parallel Database Systems</a:t>
            </a:r>
          </a:p>
          <a:p>
            <a:r>
              <a:rPr lang="en-US" dirty="0" smtClean="0">
                <a:latin typeface="Book Antiqua"/>
              </a:rPr>
              <a:t>Distributed Object DBMS</a:t>
            </a:r>
          </a:p>
          <a:p>
            <a:r>
              <a:rPr lang="en-US" dirty="0" smtClean="0">
                <a:latin typeface="Book Antiqua"/>
              </a:rPr>
              <a:t>Peer-to-Peer Data Management</a:t>
            </a:r>
          </a:p>
          <a:p>
            <a:r>
              <a:rPr lang="en-US" dirty="0" smtClean="0">
                <a:latin typeface="Book Antiqua"/>
              </a:rPr>
              <a:t>Web Data Management </a:t>
            </a:r>
          </a:p>
          <a:p>
            <a:r>
              <a:rPr lang="en-US" dirty="0" smtClean="0">
                <a:latin typeface="Book Antiqua"/>
              </a:rPr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 Terminology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Conjunctive (SPJ) query: a rule of the form</a:t>
            </a:r>
          </a:p>
          <a:p>
            <a:pPr lvl="1"/>
            <a:r>
              <a:rPr lang="en-US" i="1" dirty="0" smtClean="0"/>
              <a:t>Q(T) :- R</a:t>
            </a:r>
            <a:r>
              <a:rPr lang="en-US" i="1" baseline="-25000" dirty="0" smtClean="0"/>
              <a:t>1</a:t>
            </a:r>
            <a:r>
              <a:rPr lang="en-US" i="1" dirty="0" smtClean="0"/>
              <a:t>(T</a:t>
            </a:r>
            <a:r>
              <a:rPr lang="en-US" i="1" baseline="-25000" dirty="0" smtClean="0"/>
              <a:t>1</a:t>
            </a:r>
            <a:r>
              <a:rPr lang="en-US" i="1" dirty="0" smtClean="0"/>
              <a:t>), …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Q(T</a:t>
            </a:r>
            <a:r>
              <a:rPr lang="en-US" dirty="0" smtClean="0"/>
              <a:t>) : head of the query denoting the result relation</a:t>
            </a:r>
          </a:p>
          <a:p>
            <a:pPr lvl="1"/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i="1" dirty="0" smtClean="0"/>
              <a:t>(T</a:t>
            </a:r>
            <a:r>
              <a:rPr lang="en-US" i="1" baseline="-25000" dirty="0" smtClean="0"/>
              <a:t>1</a:t>
            </a:r>
            <a:r>
              <a:rPr lang="en-US" i="1" dirty="0" smtClean="0"/>
              <a:t>), …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: </a:t>
            </a:r>
            <a:r>
              <a:rPr lang="en-US" dirty="0" err="1" smtClean="0"/>
              <a:t>subgoals</a:t>
            </a:r>
            <a:r>
              <a:rPr lang="en-US" dirty="0" smtClean="0"/>
              <a:t> in the body of the query</a:t>
            </a:r>
          </a:p>
          <a:p>
            <a:pPr lvl="1"/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dirty="0" smtClean="0"/>
              <a:t>: predicate names corresponding to relation names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 smtClean="0"/>
              <a:t>: refer to </a:t>
            </a:r>
            <a:r>
              <a:rPr lang="en-US" dirty="0" err="1" smtClean="0"/>
              <a:t>tuples</a:t>
            </a:r>
            <a:r>
              <a:rPr lang="en-US" dirty="0" smtClean="0"/>
              <a:t> with variables and constants</a:t>
            </a:r>
          </a:p>
          <a:p>
            <a:pPr lvl="1"/>
            <a:r>
              <a:rPr lang="en-US" dirty="0" smtClean="0"/>
              <a:t>Variables correspond to attributes (as in domain calculus)</a:t>
            </a:r>
          </a:p>
          <a:p>
            <a:pPr lvl="1"/>
            <a:r>
              <a:rPr lang="en-US" dirty="0" smtClean="0"/>
              <a:t>“-” means unnamed variable</a:t>
            </a:r>
          </a:p>
          <a:p>
            <a:r>
              <a:rPr lang="en-US" dirty="0" smtClean="0"/>
              <a:t>Disjunctive query =</a:t>
            </a:r>
            <a:r>
              <a:rPr lang="en-US" i="1" dirty="0" smtClean="0"/>
              <a:t> n </a:t>
            </a:r>
            <a:r>
              <a:rPr lang="en-US" dirty="0" smtClean="0"/>
              <a:t>conjunctive queries with same head predicate</a:t>
            </a: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900" y="2489200"/>
            <a:ext cx="12293600" cy="6564064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  <a:buNone/>
            </a:pPr>
            <a:r>
              <a:rPr lang="en-US" dirty="0">
                <a:solidFill>
                  <a:schemeClr val="tx2"/>
                </a:solidFill>
              </a:rPr>
              <a:t>With EMP(ENAME,TITLE,CITY) and ASG(ENAME,PNAME,DUR)</a:t>
            </a:r>
          </a:p>
          <a:p>
            <a:pPr marL="406394" indent="-406394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endParaRPr lang="en-US" dirty="0">
              <a:solidFill>
                <a:schemeClr val="tx2"/>
              </a:solidFill>
            </a:endParaRPr>
          </a:p>
          <a:p>
            <a:pPr marL="1219181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316987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SELECT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ENAME,TITLE, PNAME</a:t>
            </a:r>
          </a:p>
          <a:p>
            <a:pPr marL="1219181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316987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FROM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EMP, ASG</a:t>
            </a:r>
          </a:p>
          <a:p>
            <a:pPr marL="1219181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316987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WHERE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EMP.ENAME = ASG.ENAME </a:t>
            </a:r>
          </a:p>
          <a:p>
            <a:pPr marL="1219181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316987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AND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TITLE = "Programmer" OR DUR=24</a:t>
            </a:r>
          </a:p>
          <a:p>
            <a:pPr marL="1544296" lvl="2" indent="-325115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3169870" algn="l"/>
              </a:tabLst>
            </a:pPr>
            <a:endParaRPr lang="en-US" sz="2800" dirty="0">
              <a:solidFill>
                <a:schemeClr val="tx2"/>
              </a:solidFill>
              <a:latin typeface="Courier"/>
              <a:cs typeface="Courier"/>
            </a:endParaRPr>
          </a:p>
          <a:p>
            <a:pPr>
              <a:buFont typeface="Monotype Sorts" pitchFamily="2" charset="2"/>
              <a:buNone/>
            </a:pPr>
            <a:r>
              <a:rPr lang="en-US" i="1" dirty="0"/>
              <a:t>Q(</a:t>
            </a:r>
            <a:r>
              <a:rPr lang="en-US" i="1" dirty="0" err="1"/>
              <a:t>ename,title,pname</a:t>
            </a:r>
            <a:r>
              <a:rPr lang="en-US" i="1" dirty="0"/>
              <a:t>) :- 	</a:t>
            </a:r>
            <a:r>
              <a:rPr lang="en-US" i="1" dirty="0" err="1"/>
              <a:t>Emp</a:t>
            </a:r>
            <a:r>
              <a:rPr lang="en-US" i="1" dirty="0"/>
              <a:t>(</a:t>
            </a:r>
            <a:r>
              <a:rPr lang="en-US" i="1" dirty="0" err="1"/>
              <a:t>ename,title</a:t>
            </a:r>
            <a:r>
              <a:rPr lang="en-US" i="1" dirty="0"/>
              <a:t>,-)</a:t>
            </a:r>
          </a:p>
          <a:p>
            <a:pPr>
              <a:buFont typeface="Monotype Sorts" pitchFamily="2" charset="2"/>
              <a:buNone/>
            </a:pPr>
            <a:r>
              <a:rPr lang="en-US" i="1" dirty="0"/>
              <a:t>						</a:t>
            </a:r>
            <a:r>
              <a:rPr lang="en-US" i="1" dirty="0" err="1"/>
              <a:t>Asg</a:t>
            </a:r>
            <a:r>
              <a:rPr lang="en-US" i="1" dirty="0"/>
              <a:t>(</a:t>
            </a:r>
            <a:r>
              <a:rPr lang="en-US" i="1" dirty="0" err="1"/>
              <a:t>ename,pname</a:t>
            </a:r>
            <a:r>
              <a:rPr lang="en-US" i="1" dirty="0"/>
              <a:t>,-),</a:t>
            </a:r>
          </a:p>
          <a:p>
            <a:pPr>
              <a:buFont typeface="Monotype Sorts" pitchFamily="2" charset="2"/>
              <a:buNone/>
            </a:pPr>
            <a:r>
              <a:rPr lang="en-US" i="1" dirty="0"/>
              <a:t>						title = “Programmer”.</a:t>
            </a:r>
          </a:p>
          <a:p>
            <a:pPr>
              <a:buFont typeface="Monotype Sorts" pitchFamily="2" charset="2"/>
              <a:buNone/>
            </a:pPr>
            <a:r>
              <a:rPr lang="en-US" i="1" dirty="0"/>
              <a:t>Q(</a:t>
            </a:r>
            <a:r>
              <a:rPr lang="en-US" i="1" dirty="0" err="1"/>
              <a:t>ename,title,pname</a:t>
            </a:r>
            <a:r>
              <a:rPr lang="en-US" i="1" dirty="0"/>
              <a:t>) :- 	</a:t>
            </a:r>
            <a:r>
              <a:rPr lang="en-US" i="1" dirty="0" err="1"/>
              <a:t>Emp</a:t>
            </a:r>
            <a:r>
              <a:rPr lang="en-US" i="1" dirty="0"/>
              <a:t>(</a:t>
            </a:r>
            <a:r>
              <a:rPr lang="en-US" i="1" dirty="0" err="1"/>
              <a:t>ename,title</a:t>
            </a:r>
            <a:r>
              <a:rPr lang="en-US" i="1" dirty="0"/>
              <a:t>,-)</a:t>
            </a:r>
          </a:p>
          <a:p>
            <a:pPr>
              <a:buFont typeface="Monotype Sorts" pitchFamily="2" charset="2"/>
              <a:buNone/>
            </a:pPr>
            <a:r>
              <a:rPr lang="en-US" i="1" dirty="0"/>
              <a:t>						</a:t>
            </a:r>
            <a:r>
              <a:rPr lang="en-US" i="1" dirty="0" err="1"/>
              <a:t>Asg</a:t>
            </a:r>
            <a:r>
              <a:rPr lang="en-US" i="1" dirty="0"/>
              <a:t>(ename,pname,24).</a:t>
            </a:r>
          </a:p>
          <a:p>
            <a:pPr marL="679450" lvl="2" indent="-32385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3169870" algn="l"/>
              </a:tabLst>
            </a:pPr>
            <a:endParaRPr lang="en-US" sz="2800" dirty="0">
              <a:solidFill>
                <a:schemeClr val="tx2"/>
              </a:solidFill>
              <a:latin typeface="Courier"/>
              <a:cs typeface="Courier"/>
            </a:endParaRPr>
          </a:p>
          <a:p>
            <a:pPr marL="406394" indent="-406394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in GAV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schema similar to that of homogeneous DDBMS</a:t>
            </a:r>
          </a:p>
          <a:p>
            <a:pPr lvl="1"/>
            <a:r>
              <a:rPr lang="en-US" dirty="0" smtClean="0"/>
              <a:t>Local relations can be fragments</a:t>
            </a:r>
          </a:p>
          <a:p>
            <a:pPr lvl="1"/>
            <a:r>
              <a:rPr lang="en-US" dirty="0" smtClean="0"/>
              <a:t>But no completeness: a </a:t>
            </a:r>
            <a:r>
              <a:rPr lang="en-US" dirty="0" err="1" smtClean="0"/>
              <a:t>tuple</a:t>
            </a:r>
            <a:r>
              <a:rPr lang="en-US" dirty="0" smtClean="0"/>
              <a:t> in the global relation may not exist in local relations</a:t>
            </a:r>
          </a:p>
          <a:p>
            <a:pPr lvl="2"/>
            <a:r>
              <a:rPr lang="en-US" dirty="0" smtClean="0"/>
              <a:t>Yields incomplete answers</a:t>
            </a:r>
          </a:p>
          <a:p>
            <a:pPr lvl="1"/>
            <a:r>
              <a:rPr lang="en-US" dirty="0" smtClean="0"/>
              <a:t>And no </a:t>
            </a:r>
            <a:r>
              <a:rPr lang="en-US" dirty="0" err="1" smtClean="0"/>
              <a:t>disjointness</a:t>
            </a:r>
            <a:r>
              <a:rPr lang="en-US" dirty="0" smtClean="0"/>
              <a:t>: the same </a:t>
            </a:r>
            <a:r>
              <a:rPr lang="en-US" dirty="0" err="1" smtClean="0"/>
              <a:t>tuple</a:t>
            </a:r>
            <a:r>
              <a:rPr lang="en-US" dirty="0" smtClean="0"/>
              <a:t> may exist in different local databases</a:t>
            </a:r>
          </a:p>
          <a:p>
            <a:pPr lvl="2"/>
            <a:r>
              <a:rPr lang="en-US" dirty="0" smtClean="0"/>
              <a:t>Yields duplicate answers</a:t>
            </a:r>
          </a:p>
          <a:p>
            <a:r>
              <a:rPr lang="en-US" dirty="0" smtClean="0"/>
              <a:t>Rewriting (</a:t>
            </a:r>
            <a:r>
              <a:rPr lang="en-US" i="1" dirty="0" smtClean="0"/>
              <a:t>unfolding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Similar to query modification</a:t>
            </a:r>
          </a:p>
          <a:p>
            <a:pPr lvl="2"/>
            <a:r>
              <a:rPr lang="en-US" dirty="0" smtClean="0"/>
              <a:t>Apply view definition rules to the query and produce a union of conjunctive queries, one per rule application</a:t>
            </a:r>
          </a:p>
          <a:p>
            <a:pPr lvl="2"/>
            <a:r>
              <a:rPr lang="en-US" dirty="0" smtClean="0"/>
              <a:t>Eliminate redundant queries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GAV Example Schema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971844" y="2644552"/>
            <a:ext cx="6032956" cy="225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8691" tIns="63217" rIns="128691" bIns="63217"/>
          <a:lstStyle/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Local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relations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EMP1(ENAME,TITLE,CITY)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EMP2(ENAME,TITLE,CITY)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ASG1(ENAME,PNAME,DUR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)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37704" y="2716560"/>
            <a:ext cx="7168444" cy="215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8691" tIns="63217" rIns="128691" bIns="63217"/>
          <a:lstStyle/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Global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relations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EMP(ENAME,CITY)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ASG(ENAME,PNAME,TITLE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, DUR)</a:t>
            </a:r>
          </a:p>
        </p:txBody>
      </p:sp>
      <p:sp>
        <p:nvSpPr>
          <p:cNvPr id="133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69752" y="5524872"/>
            <a:ext cx="12025336" cy="3379893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  <a:tabLst>
                <a:tab pos="4572000" algn="l"/>
                <a:tab pos="5435600" algn="l"/>
                <a:tab pos="11201400" algn="l"/>
              </a:tabLst>
            </a:pPr>
            <a:r>
              <a:rPr lang="en-US" i="1" dirty="0" err="1" smtClean="0"/>
              <a:t>Emp</a:t>
            </a:r>
            <a:r>
              <a:rPr lang="en-US" i="1" dirty="0" smtClean="0"/>
              <a:t>(</a:t>
            </a:r>
            <a:r>
              <a:rPr lang="en-US" i="1" dirty="0" err="1" smtClean="0"/>
              <a:t>ename,city</a:t>
            </a:r>
            <a:r>
              <a:rPr lang="en-US" i="1" dirty="0" smtClean="0"/>
              <a:t>) :- 	</a:t>
            </a:r>
            <a:r>
              <a:rPr lang="en-US" i="1" dirty="0" smtClean="0"/>
              <a:t>Emp1</a:t>
            </a:r>
            <a:r>
              <a:rPr lang="en-US" i="1" dirty="0" smtClean="0"/>
              <a:t>(</a:t>
            </a:r>
            <a:r>
              <a:rPr lang="en-US" i="1" dirty="0" err="1" smtClean="0"/>
              <a:t>ename,title,city</a:t>
            </a:r>
            <a:r>
              <a:rPr lang="en-US" i="1" dirty="0" smtClean="0"/>
              <a:t>).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  <a:tabLst>
                <a:tab pos="4572000" algn="l"/>
                <a:tab pos="5435600" algn="l"/>
                <a:tab pos="11201400" algn="l"/>
              </a:tabLst>
            </a:pPr>
            <a:r>
              <a:rPr lang="en-US" i="1" dirty="0" err="1" smtClean="0"/>
              <a:t>Emp</a:t>
            </a:r>
            <a:r>
              <a:rPr lang="en-US" i="1" dirty="0" smtClean="0"/>
              <a:t>(</a:t>
            </a:r>
            <a:r>
              <a:rPr lang="en-US" i="1" dirty="0" err="1" smtClean="0"/>
              <a:t>ename,city</a:t>
            </a:r>
            <a:r>
              <a:rPr lang="en-US" i="1" dirty="0" smtClean="0"/>
              <a:t>) :- 	</a:t>
            </a:r>
            <a:r>
              <a:rPr lang="en-US" i="1" dirty="0" smtClean="0"/>
              <a:t>Emp2</a:t>
            </a:r>
            <a:r>
              <a:rPr lang="en-US" i="1" dirty="0" smtClean="0"/>
              <a:t>(</a:t>
            </a:r>
            <a:r>
              <a:rPr lang="en-US" i="1" dirty="0" err="1" smtClean="0"/>
              <a:t>ename,title,city</a:t>
            </a:r>
            <a:r>
              <a:rPr lang="en-US" i="1" dirty="0" smtClean="0"/>
              <a:t>).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  <a:tabLst>
                <a:tab pos="4572000" algn="l"/>
                <a:tab pos="5435600" algn="l"/>
                <a:tab pos="11201400" algn="l"/>
              </a:tabLst>
            </a:pPr>
            <a:r>
              <a:rPr lang="en-US" i="1" dirty="0" err="1" smtClean="0"/>
              <a:t>Asg</a:t>
            </a:r>
            <a:r>
              <a:rPr lang="en-US" i="1" dirty="0" smtClean="0"/>
              <a:t>(</a:t>
            </a:r>
            <a:r>
              <a:rPr lang="en-US" i="1" dirty="0" err="1" smtClean="0"/>
              <a:t>ename,pname,title,dur</a:t>
            </a:r>
            <a:r>
              <a:rPr lang="en-US" i="1" dirty="0" smtClean="0"/>
              <a:t>) :- 	Emp1(</a:t>
            </a:r>
            <a:r>
              <a:rPr lang="en-US" i="1" dirty="0" err="1" smtClean="0"/>
              <a:t>ename,title,city</a:t>
            </a:r>
            <a:r>
              <a:rPr lang="en-US" i="1" dirty="0" smtClean="0"/>
              <a:t>),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  <a:tabLst>
                <a:tab pos="4572000" algn="l"/>
                <a:tab pos="5435600" algn="l"/>
                <a:tab pos="11201400" algn="l"/>
              </a:tabLst>
            </a:pPr>
            <a:r>
              <a:rPr lang="en-US" i="1" dirty="0" smtClean="0"/>
              <a:t>			</a:t>
            </a:r>
            <a:r>
              <a:rPr lang="en-US" i="1" dirty="0" smtClean="0"/>
              <a:t>Asg1</a:t>
            </a:r>
            <a:r>
              <a:rPr lang="en-US" i="1" dirty="0" smtClean="0"/>
              <a:t>(</a:t>
            </a:r>
            <a:r>
              <a:rPr lang="en-US" i="1" dirty="0" err="1" smtClean="0"/>
              <a:t>ename,pname,dur</a:t>
            </a:r>
            <a:r>
              <a:rPr lang="en-US" i="1" dirty="0" smtClean="0"/>
              <a:t>).</a:t>
            </a:r>
          </a:p>
          <a:p>
            <a:pPr>
              <a:buFont typeface="Monotype Sorts" pitchFamily="2" charset="2"/>
              <a:buNone/>
              <a:tabLst>
                <a:tab pos="4572000" algn="l"/>
                <a:tab pos="5435600" algn="l"/>
                <a:tab pos="11201400" algn="l"/>
              </a:tabLst>
            </a:pPr>
            <a:r>
              <a:rPr lang="en-US" i="1" dirty="0" err="1" smtClean="0"/>
              <a:t>Asg</a:t>
            </a:r>
            <a:r>
              <a:rPr lang="en-US" i="1" dirty="0" smtClean="0"/>
              <a:t>(</a:t>
            </a:r>
            <a:r>
              <a:rPr lang="en-US" i="1" dirty="0" err="1" smtClean="0"/>
              <a:t>ename,pname,title,dur</a:t>
            </a:r>
            <a:r>
              <a:rPr lang="en-US" i="1" dirty="0" smtClean="0"/>
              <a:t>) :- 	Emp2(</a:t>
            </a:r>
            <a:r>
              <a:rPr lang="en-US" i="1" dirty="0" err="1" smtClean="0"/>
              <a:t>ename,title,city</a:t>
            </a:r>
            <a:r>
              <a:rPr lang="en-US" i="1" dirty="0" smtClean="0"/>
              <a:t>),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  <a:tabLst>
                <a:tab pos="4572000" algn="l"/>
                <a:tab pos="5435600" algn="l"/>
                <a:tab pos="11201400" algn="l"/>
              </a:tabLst>
            </a:pPr>
            <a:r>
              <a:rPr lang="en-US" i="1" dirty="0" smtClean="0"/>
              <a:t>			</a:t>
            </a:r>
            <a:r>
              <a:rPr lang="en-US" i="1" dirty="0" smtClean="0"/>
              <a:t>Asg1</a:t>
            </a:r>
            <a:r>
              <a:rPr lang="en-US" i="1" dirty="0" smtClean="0"/>
              <a:t>(</a:t>
            </a:r>
            <a:r>
              <a:rPr lang="en-US" i="1" dirty="0" err="1" smtClean="0"/>
              <a:t>ename,pname,dur</a:t>
            </a:r>
            <a:r>
              <a:rPr lang="en-US" i="1" dirty="0" smtClean="0"/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GAV Example Query 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689520" y="2489200"/>
            <a:ext cx="11573520" cy="67691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Let Q: name and project for employees in Paris</a:t>
            </a:r>
          </a:p>
          <a:p>
            <a:pPr>
              <a:buFont typeface="Monotype Sorts" pitchFamily="2" charset="2"/>
              <a:buNone/>
            </a:pPr>
            <a:r>
              <a:rPr lang="en-US" i="1" dirty="0" smtClean="0"/>
              <a:t>	Q(</a:t>
            </a:r>
            <a:r>
              <a:rPr lang="en-US" i="1" dirty="0" err="1" smtClean="0"/>
              <a:t>e,p</a:t>
            </a:r>
            <a:r>
              <a:rPr lang="en-US" i="1" dirty="0" smtClean="0"/>
              <a:t>) :- </a:t>
            </a:r>
            <a:r>
              <a:rPr lang="en-US" i="1" dirty="0" err="1" smtClean="0"/>
              <a:t>Emp</a:t>
            </a:r>
            <a:r>
              <a:rPr lang="en-US" i="1" dirty="0" smtClean="0"/>
              <a:t>(</a:t>
            </a:r>
            <a:r>
              <a:rPr lang="en-US" i="1" dirty="0" err="1" smtClean="0"/>
              <a:t>e,“Paris</a:t>
            </a:r>
            <a:r>
              <a:rPr lang="en-US" i="1" dirty="0" smtClean="0"/>
              <a:t>”), </a:t>
            </a:r>
            <a:r>
              <a:rPr lang="en-US" i="1" dirty="0" err="1" smtClean="0"/>
              <a:t>Asg</a:t>
            </a:r>
            <a:r>
              <a:rPr lang="en-US" i="1" dirty="0" smtClean="0"/>
              <a:t>(</a:t>
            </a:r>
            <a:r>
              <a:rPr lang="en-US" i="1" dirty="0" err="1" smtClean="0"/>
              <a:t>e,p</a:t>
            </a:r>
            <a:r>
              <a:rPr lang="en-US" i="1" dirty="0" smtClean="0"/>
              <a:t>,-,-).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Unfolding produces Q’</a:t>
            </a:r>
          </a:p>
          <a:p>
            <a:pPr>
              <a:buFont typeface="Monotype Sorts" pitchFamily="2" charset="2"/>
              <a:buNone/>
              <a:tabLst>
                <a:tab pos="9042400" algn="l"/>
              </a:tabLst>
            </a:pPr>
            <a:r>
              <a:rPr lang="en-US" i="1" dirty="0" smtClean="0"/>
              <a:t>	Q’(</a:t>
            </a:r>
            <a:r>
              <a:rPr lang="en-US" i="1" dirty="0" err="1" smtClean="0"/>
              <a:t>e,p</a:t>
            </a:r>
            <a:r>
              <a:rPr lang="en-US" i="1" dirty="0" smtClean="0"/>
              <a:t>) :- Emp1(e,-,“Paris”), Asg1(</a:t>
            </a:r>
            <a:r>
              <a:rPr lang="en-US" i="1" dirty="0" err="1" smtClean="0"/>
              <a:t>e,p</a:t>
            </a:r>
            <a:r>
              <a:rPr lang="en-US" i="1" dirty="0" smtClean="0"/>
              <a:t>,-,).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  <a:tabLst>
                <a:tab pos="9042400" algn="l"/>
              </a:tabLst>
            </a:pPr>
            <a:r>
              <a:rPr lang="en-US" i="1" dirty="0" smtClean="0"/>
              <a:t>	Q’(</a:t>
            </a:r>
            <a:r>
              <a:rPr lang="en-US" i="1" dirty="0" err="1" smtClean="0"/>
              <a:t>e,p</a:t>
            </a:r>
            <a:r>
              <a:rPr lang="en-US" i="1" dirty="0" smtClean="0"/>
              <a:t>) :- Emp2(e,-,“Paris”), Asg1(</a:t>
            </a:r>
            <a:r>
              <a:rPr lang="en-US" i="1" dirty="0" err="1" smtClean="0"/>
              <a:t>e,p</a:t>
            </a:r>
            <a:r>
              <a:rPr lang="en-US" i="1" dirty="0" smtClean="0"/>
              <a:t>,-,).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where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is obtained by applying </a:t>
            </a:r>
            <a:r>
              <a:rPr lang="en-US" i="1" dirty="0" smtClean="0"/>
              <a:t>r</a:t>
            </a:r>
            <a:r>
              <a:rPr lang="en-US" baseline="-25000" dirty="0" smtClean="0"/>
              <a:t>3</a:t>
            </a:r>
            <a:r>
              <a:rPr lang="en-US" i="1" baseline="-25000" dirty="0" smtClean="0"/>
              <a:t> </a:t>
            </a:r>
            <a:r>
              <a:rPr lang="en-US" dirty="0" smtClean="0"/>
              <a:t>only or both</a:t>
            </a:r>
            <a:r>
              <a:rPr lang="en-US" i="1" dirty="0" smtClean="0"/>
              <a:t> r</a:t>
            </a:r>
            <a:r>
              <a:rPr lang="en-US" baseline="-25000" dirty="0" smtClean="0"/>
              <a:t>1</a:t>
            </a:r>
            <a:r>
              <a:rPr lang="en-US" i="1" baseline="-25000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baseline="-25000" dirty="0" smtClean="0"/>
              <a:t>3</a:t>
            </a:r>
          </a:p>
          <a:p>
            <a:pPr lvl="2">
              <a:buFont typeface="Monotype Sorts" pitchFamily="2" charset="2"/>
              <a:buNone/>
            </a:pPr>
            <a:r>
              <a:rPr lang="en-US" dirty="0" smtClean="0"/>
              <a:t>In the latter case, there are redundant queries</a:t>
            </a:r>
            <a:endParaRPr lang="en-US" i="1" baseline="-25000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	same for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with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i="1" baseline="-25000" dirty="0" smtClean="0"/>
              <a:t> </a:t>
            </a:r>
            <a:r>
              <a:rPr lang="en-US" dirty="0" smtClean="0"/>
              <a:t>only or both</a:t>
            </a:r>
            <a:r>
              <a:rPr lang="en-US" i="1" dirty="0" smtClean="0"/>
              <a:t> r</a:t>
            </a:r>
            <a:r>
              <a:rPr lang="en-US" baseline="-25000" dirty="0" smtClean="0"/>
              <a:t>2</a:t>
            </a:r>
            <a:r>
              <a:rPr lang="en-US" i="1" baseline="-25000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r</a:t>
            </a:r>
            <a:r>
              <a:rPr lang="en-US" baseline="-25000" dirty="0" smtClean="0"/>
              <a:t>4</a:t>
            </a:r>
            <a:r>
              <a:rPr lang="en-US" i="1" baseline="-25000" dirty="0" smtClean="0"/>
              <a:t>	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in LAV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difficult than in GAV</a:t>
            </a:r>
          </a:p>
          <a:p>
            <a:pPr lvl="1"/>
            <a:r>
              <a:rPr lang="en-US" dirty="0" smtClean="0"/>
              <a:t>No direct correspondence between the terms in GS (</a:t>
            </a:r>
            <a:r>
              <a:rPr lang="en-US" dirty="0" err="1" smtClean="0"/>
              <a:t>emp</a:t>
            </a:r>
            <a:r>
              <a:rPr lang="en-US" dirty="0" smtClean="0"/>
              <a:t>, </a:t>
            </a:r>
            <a:r>
              <a:rPr lang="en-US" dirty="0" err="1" smtClean="0"/>
              <a:t>ename</a:t>
            </a:r>
            <a:r>
              <a:rPr lang="en-US" dirty="0" smtClean="0"/>
              <a:t>) and those in the views (emp1, emp2, </a:t>
            </a:r>
            <a:r>
              <a:rPr lang="en-US" dirty="0" err="1" smtClean="0"/>
              <a:t>ename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may be many more views than global relations</a:t>
            </a:r>
          </a:p>
          <a:p>
            <a:pPr lvl="1"/>
            <a:r>
              <a:rPr lang="en-US" dirty="0" smtClean="0"/>
              <a:t>Views may contain complex predicates to reflect the content of the local relations</a:t>
            </a:r>
          </a:p>
          <a:p>
            <a:pPr lvl="2"/>
            <a:r>
              <a:rPr lang="en-US" dirty="0" smtClean="0"/>
              <a:t>e.g. a view Emp3 for only programmers</a:t>
            </a:r>
          </a:p>
          <a:p>
            <a:r>
              <a:rPr lang="en-US" dirty="0" smtClean="0"/>
              <a:t>Often not possible to find an equivalent rewriting</a:t>
            </a:r>
          </a:p>
          <a:p>
            <a:pPr lvl="1"/>
            <a:r>
              <a:rPr lang="en-US" dirty="0" smtClean="0"/>
              <a:t>Best is to find a </a:t>
            </a:r>
            <a:r>
              <a:rPr lang="en-US" i="1" dirty="0" smtClean="0"/>
              <a:t>maximally-contained query</a:t>
            </a:r>
            <a:r>
              <a:rPr lang="en-US" dirty="0" smtClean="0"/>
              <a:t> which produces a maximum subset of the answer</a:t>
            </a:r>
          </a:p>
          <a:p>
            <a:pPr lvl="2"/>
            <a:r>
              <a:rPr lang="en-US" dirty="0" smtClean="0"/>
              <a:t>e.g. Emp3 can only return a subset of the employees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to find an equivalent query is NP-complete in the number of views and number of </a:t>
            </a:r>
            <a:r>
              <a:rPr lang="en-US" dirty="0" err="1" smtClean="0"/>
              <a:t>subgoals</a:t>
            </a:r>
            <a:r>
              <a:rPr lang="en-US" dirty="0" smtClean="0"/>
              <a:t> of the query</a:t>
            </a:r>
          </a:p>
          <a:p>
            <a:r>
              <a:rPr lang="en-US" dirty="0" smtClean="0"/>
              <a:t>Thus, algorithms try to reduce the numbers of rewritings to be considered</a:t>
            </a:r>
          </a:p>
          <a:p>
            <a:r>
              <a:rPr lang="en-US" dirty="0" smtClean="0"/>
              <a:t>Three main algorithms</a:t>
            </a:r>
          </a:p>
          <a:p>
            <a:pPr lvl="1"/>
            <a:r>
              <a:rPr lang="en-US" b="1" dirty="0" smtClean="0"/>
              <a:t>Bucket </a:t>
            </a:r>
          </a:p>
          <a:p>
            <a:pPr lvl="1"/>
            <a:r>
              <a:rPr lang="en-US" dirty="0" smtClean="0"/>
              <a:t>Inverse rule </a:t>
            </a:r>
          </a:p>
          <a:p>
            <a:pPr lvl="1"/>
            <a:r>
              <a:rPr lang="en-US" dirty="0" err="1" smtClean="0"/>
              <a:t>MiniCon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LAV Example Schema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25736" y="2716560"/>
            <a:ext cx="6120680" cy="225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8691" tIns="63217" rIns="128691" bIns="63217"/>
          <a:lstStyle/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Local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relations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EMP1(ENAME,TITLE,CITY)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EMP2(ENAME,TITLE,CITY)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ASG1(ENAME,PNAME,DUR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286376" y="2716560"/>
            <a:ext cx="7168444" cy="2151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8691" tIns="63217" rIns="128691" bIns="63217"/>
          <a:lstStyle/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Global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relations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EMP(ENAME,CITY)</a:t>
            </a:r>
          </a:p>
          <a:p>
            <a:pPr marL="406394" indent="-406394"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dirty="0" smtClean="0">
                <a:solidFill>
                  <a:schemeClr val="tx2"/>
                </a:solidFill>
                <a:latin typeface="Book Antiqua"/>
              </a:rPr>
              <a:t>ASG(ENAME,PNAME,TITLE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, DUR)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57784" y="5524872"/>
            <a:ext cx="10956995" cy="3174436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  <a:tabLst>
                <a:tab pos="4165600" algn="l"/>
                <a:tab pos="4749800" algn="l"/>
                <a:tab pos="9880600" algn="l"/>
              </a:tabLst>
            </a:pPr>
            <a:r>
              <a:rPr lang="en-US" i="1" dirty="0" smtClean="0">
                <a:solidFill>
                  <a:schemeClr val="tx2"/>
                </a:solidFill>
              </a:rPr>
              <a:t>Emp1(</a:t>
            </a:r>
            <a:r>
              <a:rPr lang="en-US" i="1" dirty="0" err="1" smtClean="0">
                <a:solidFill>
                  <a:schemeClr val="tx2"/>
                </a:solidFill>
              </a:rPr>
              <a:t>ename,title,city</a:t>
            </a:r>
            <a:r>
              <a:rPr lang="en-US" i="1" dirty="0" smtClean="0">
                <a:solidFill>
                  <a:schemeClr val="tx2"/>
                </a:solidFill>
              </a:rPr>
              <a:t>) :-	</a:t>
            </a:r>
            <a:r>
              <a:rPr lang="en-US" i="1" dirty="0" err="1" smtClean="0">
                <a:solidFill>
                  <a:schemeClr val="tx2"/>
                </a:solidFill>
              </a:rPr>
              <a:t>Emp</a:t>
            </a:r>
            <a:r>
              <a:rPr lang="en-US" i="1" dirty="0" smtClean="0">
                <a:solidFill>
                  <a:schemeClr val="tx2"/>
                </a:solidFill>
              </a:rPr>
              <a:t>(</a:t>
            </a:r>
            <a:r>
              <a:rPr lang="en-US" i="1" dirty="0" err="1" smtClean="0">
                <a:solidFill>
                  <a:schemeClr val="tx2"/>
                </a:solidFill>
              </a:rPr>
              <a:t>ename,city</a:t>
            </a:r>
            <a:r>
              <a:rPr lang="en-US" i="1" dirty="0" smtClean="0">
                <a:solidFill>
                  <a:schemeClr val="tx2"/>
                </a:solidFill>
              </a:rPr>
              <a:t>), </a:t>
            </a:r>
            <a:r>
              <a:rPr lang="en-US" i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i="1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Monotype Sorts" pitchFamily="2" charset="2"/>
              <a:buNone/>
              <a:tabLst>
                <a:tab pos="4165600" algn="l"/>
                <a:tab pos="4749800" algn="l"/>
                <a:tab pos="9880600" algn="l"/>
              </a:tabLst>
            </a:pPr>
            <a:r>
              <a:rPr lang="en-US" i="1" dirty="0" smtClean="0">
                <a:solidFill>
                  <a:schemeClr val="tx2"/>
                </a:solidFill>
              </a:rPr>
              <a:t>			</a:t>
            </a:r>
            <a:r>
              <a:rPr lang="en-US" i="1" dirty="0" err="1" smtClean="0">
                <a:solidFill>
                  <a:schemeClr val="tx2"/>
                </a:solidFill>
              </a:rPr>
              <a:t>Asg</a:t>
            </a:r>
            <a:r>
              <a:rPr lang="en-US" i="1" dirty="0" smtClean="0">
                <a:solidFill>
                  <a:schemeClr val="tx2"/>
                </a:solidFill>
              </a:rPr>
              <a:t>(</a:t>
            </a:r>
            <a:r>
              <a:rPr lang="en-US" i="1" dirty="0" err="1" smtClean="0">
                <a:solidFill>
                  <a:schemeClr val="tx2"/>
                </a:solidFill>
              </a:rPr>
              <a:t>ename</a:t>
            </a:r>
            <a:r>
              <a:rPr lang="en-US" i="1" dirty="0" smtClean="0">
                <a:solidFill>
                  <a:schemeClr val="tx2"/>
                </a:solidFill>
              </a:rPr>
              <a:t>,-,title,-).</a:t>
            </a:r>
          </a:p>
          <a:p>
            <a:pPr>
              <a:buFont typeface="Monotype Sorts" pitchFamily="2" charset="2"/>
              <a:buNone/>
              <a:tabLst>
                <a:tab pos="4165600" algn="l"/>
                <a:tab pos="4749800" algn="l"/>
                <a:tab pos="9880600" algn="l"/>
              </a:tabLst>
            </a:pPr>
            <a:r>
              <a:rPr lang="en-US" i="1" dirty="0" smtClean="0">
                <a:solidFill>
                  <a:schemeClr val="tx2"/>
                </a:solidFill>
              </a:rPr>
              <a:t>Emp2(</a:t>
            </a:r>
            <a:r>
              <a:rPr lang="en-US" i="1" dirty="0" err="1" smtClean="0">
                <a:solidFill>
                  <a:schemeClr val="tx2"/>
                </a:solidFill>
              </a:rPr>
              <a:t>ename,title,city</a:t>
            </a:r>
            <a:r>
              <a:rPr lang="en-US" i="1" dirty="0" smtClean="0">
                <a:solidFill>
                  <a:schemeClr val="tx2"/>
                </a:solidFill>
              </a:rPr>
              <a:t>) :-	</a:t>
            </a:r>
            <a:r>
              <a:rPr lang="en-US" i="1" dirty="0" err="1" smtClean="0">
                <a:solidFill>
                  <a:schemeClr val="tx2"/>
                </a:solidFill>
              </a:rPr>
              <a:t>Emp</a:t>
            </a:r>
            <a:r>
              <a:rPr lang="en-US" i="1" dirty="0" smtClean="0">
                <a:solidFill>
                  <a:schemeClr val="tx2"/>
                </a:solidFill>
              </a:rPr>
              <a:t>(</a:t>
            </a:r>
            <a:r>
              <a:rPr lang="en-US" i="1" dirty="0" err="1" smtClean="0">
                <a:solidFill>
                  <a:schemeClr val="tx2"/>
                </a:solidFill>
              </a:rPr>
              <a:t>ename,city</a:t>
            </a:r>
            <a:r>
              <a:rPr lang="en-US" i="1" dirty="0" smtClean="0">
                <a:solidFill>
                  <a:schemeClr val="tx2"/>
                </a:solidFill>
              </a:rPr>
              <a:t>), </a:t>
            </a:r>
            <a:r>
              <a:rPr lang="en-US" i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i="1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i="1" dirty="0" smtClean="0">
                <a:solidFill>
                  <a:schemeClr val="tx2"/>
                </a:solidFill>
              </a:rPr>
              <a:t> 		</a:t>
            </a:r>
            <a:r>
              <a:rPr lang="en-US" i="1" dirty="0" err="1" smtClean="0">
                <a:solidFill>
                  <a:schemeClr val="tx2"/>
                </a:solidFill>
              </a:rPr>
              <a:t>Asg</a:t>
            </a:r>
            <a:r>
              <a:rPr lang="en-US" i="1" dirty="0" smtClean="0">
                <a:solidFill>
                  <a:schemeClr val="tx2"/>
                </a:solidFill>
              </a:rPr>
              <a:t>(</a:t>
            </a:r>
            <a:r>
              <a:rPr lang="en-US" i="1" dirty="0" err="1" smtClean="0">
                <a:solidFill>
                  <a:schemeClr val="tx2"/>
                </a:solidFill>
              </a:rPr>
              <a:t>ename</a:t>
            </a:r>
            <a:r>
              <a:rPr lang="en-US" i="1" dirty="0" smtClean="0">
                <a:solidFill>
                  <a:schemeClr val="tx2"/>
                </a:solidFill>
              </a:rPr>
              <a:t>,-,title,-). </a:t>
            </a:r>
          </a:p>
          <a:p>
            <a:pPr>
              <a:buFont typeface="Monotype Sorts" pitchFamily="2" charset="2"/>
              <a:buNone/>
              <a:tabLst>
                <a:tab pos="4165600" algn="l"/>
                <a:tab pos="4749800" algn="l"/>
                <a:tab pos="9880600" algn="l"/>
              </a:tabLst>
            </a:pPr>
            <a:r>
              <a:rPr lang="en-US" i="1" dirty="0" smtClean="0">
                <a:solidFill>
                  <a:schemeClr val="tx2"/>
                </a:solidFill>
              </a:rPr>
              <a:t>Asg1(</a:t>
            </a:r>
            <a:r>
              <a:rPr lang="en-US" i="1" dirty="0" err="1" smtClean="0">
                <a:solidFill>
                  <a:schemeClr val="tx2"/>
                </a:solidFill>
              </a:rPr>
              <a:t>ename,pname,dur</a:t>
            </a:r>
            <a:r>
              <a:rPr lang="en-US" i="1" dirty="0" smtClean="0">
                <a:solidFill>
                  <a:schemeClr val="tx2"/>
                </a:solidFill>
              </a:rPr>
              <a:t>) :- 	</a:t>
            </a:r>
            <a:r>
              <a:rPr lang="en-US" i="1" dirty="0" err="1" smtClean="0">
                <a:solidFill>
                  <a:schemeClr val="tx2"/>
                </a:solidFill>
              </a:rPr>
              <a:t>Asg</a:t>
            </a:r>
            <a:r>
              <a:rPr lang="en-US" i="1" dirty="0" smtClean="0">
                <a:solidFill>
                  <a:schemeClr val="tx2"/>
                </a:solidFill>
              </a:rPr>
              <a:t>(ename,</a:t>
            </a:r>
            <a:r>
              <a:rPr lang="en-US" i="1" dirty="0" err="1" smtClean="0">
                <a:solidFill>
                  <a:schemeClr val="tx2"/>
                </a:solidFill>
              </a:rPr>
              <a:t>pname</a:t>
            </a:r>
            <a:r>
              <a:rPr lang="en-US" i="1" dirty="0" smtClean="0">
                <a:solidFill>
                  <a:schemeClr val="tx2"/>
                </a:solidFill>
              </a:rPr>
              <a:t>,-,</a:t>
            </a:r>
            <a:r>
              <a:rPr lang="en-US" i="1" dirty="0" err="1" smtClean="0">
                <a:solidFill>
                  <a:schemeClr val="tx2"/>
                </a:solidFill>
              </a:rPr>
              <a:t>dur</a:t>
            </a:r>
            <a:r>
              <a:rPr lang="en-US" i="1" dirty="0" smtClean="0">
                <a:solidFill>
                  <a:schemeClr val="tx2"/>
                </a:solidFill>
              </a:rPr>
              <a:t>) </a:t>
            </a:r>
            <a:r>
              <a:rPr lang="en-US" i="1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i="1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i="1" dirty="0" smtClean="0">
                <a:solidFill>
                  <a:schemeClr val="tx2"/>
                </a:solidFill>
              </a:rPr>
              <a:t>			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Algorithm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Considers each predicate of the query </a:t>
            </a:r>
            <a:r>
              <a:rPr lang="en-US" i="1" dirty="0" smtClean="0"/>
              <a:t>Q </a:t>
            </a:r>
            <a:r>
              <a:rPr lang="en-US" dirty="0" smtClean="0"/>
              <a:t>independently to select only the relevant views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Step 1 </a:t>
            </a:r>
          </a:p>
          <a:p>
            <a:pPr lvl="1"/>
            <a:r>
              <a:rPr lang="en-US" dirty="0" smtClean="0"/>
              <a:t>Build a bucket </a:t>
            </a:r>
            <a:r>
              <a:rPr lang="en-US" i="1" dirty="0" smtClean="0"/>
              <a:t>b</a:t>
            </a:r>
            <a:r>
              <a:rPr lang="en-US" dirty="0" smtClean="0"/>
              <a:t> for each </a:t>
            </a:r>
            <a:r>
              <a:rPr lang="en-US" dirty="0" err="1" smtClean="0"/>
              <a:t>subgoal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of </a:t>
            </a:r>
            <a:r>
              <a:rPr lang="en-US" i="1" dirty="0" smtClean="0"/>
              <a:t>Q</a:t>
            </a:r>
            <a:r>
              <a:rPr lang="en-US" dirty="0" smtClean="0"/>
              <a:t> that is not a comparison predicate</a:t>
            </a:r>
          </a:p>
          <a:p>
            <a:pPr lvl="1"/>
            <a:r>
              <a:rPr lang="en-US" dirty="0" smtClean="0"/>
              <a:t>Insert in </a:t>
            </a:r>
            <a:r>
              <a:rPr lang="en-US" i="1" dirty="0" smtClean="0"/>
              <a:t>b</a:t>
            </a:r>
            <a:r>
              <a:rPr lang="en-US" dirty="0" smtClean="0"/>
              <a:t> the heads of the views which are relevant to answer </a:t>
            </a:r>
            <a:r>
              <a:rPr lang="en-US" i="1" dirty="0" smtClean="0"/>
              <a:t>q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Step 2</a:t>
            </a:r>
          </a:p>
          <a:p>
            <a:pPr lvl="1"/>
            <a:r>
              <a:rPr lang="en-US" dirty="0" smtClean="0"/>
              <a:t>For each view </a:t>
            </a:r>
            <a:r>
              <a:rPr lang="en-US" i="1" dirty="0" smtClean="0"/>
              <a:t>V</a:t>
            </a:r>
            <a:r>
              <a:rPr lang="en-US" dirty="0" smtClean="0"/>
              <a:t> of the Cartesian product of the buckets, produce a conjunctive query</a:t>
            </a:r>
          </a:p>
          <a:p>
            <a:pPr lvl="2"/>
            <a:r>
              <a:rPr lang="en-US" dirty="0" smtClean="0"/>
              <a:t>If it is contained in </a:t>
            </a:r>
            <a:r>
              <a:rPr lang="en-US" i="1" dirty="0" smtClean="0"/>
              <a:t>Q</a:t>
            </a:r>
            <a:r>
              <a:rPr lang="en-US" dirty="0" smtClean="0"/>
              <a:t>, keep it</a:t>
            </a:r>
          </a:p>
          <a:p>
            <a:r>
              <a:rPr lang="en-US" dirty="0" smtClean="0"/>
              <a:t>The rewritten query is a union of conjunctive queries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LAV Example Query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>
          <a:xfrm>
            <a:off x="702940" y="2489200"/>
            <a:ext cx="11128052" cy="67691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Let Q be </a:t>
            </a:r>
            <a:r>
              <a:rPr lang="en-US" i="1" dirty="0" smtClean="0"/>
              <a:t>Q(</a:t>
            </a:r>
            <a:r>
              <a:rPr lang="en-US" i="1" dirty="0" err="1" smtClean="0"/>
              <a:t>e,p</a:t>
            </a:r>
            <a:r>
              <a:rPr lang="en-US" i="1" dirty="0" smtClean="0"/>
              <a:t>) :- </a:t>
            </a:r>
            <a:r>
              <a:rPr lang="en-US" i="1" dirty="0" err="1" smtClean="0"/>
              <a:t>Emp</a:t>
            </a:r>
            <a:r>
              <a:rPr lang="en-US" i="1" dirty="0" smtClean="0"/>
              <a:t>(e, “Paris”), </a:t>
            </a:r>
            <a:r>
              <a:rPr lang="en-US" i="1" dirty="0" err="1" smtClean="0"/>
              <a:t>Asg</a:t>
            </a:r>
            <a:r>
              <a:rPr lang="en-US" i="1" dirty="0" smtClean="0"/>
              <a:t>(</a:t>
            </a:r>
            <a:r>
              <a:rPr lang="en-US" i="1" dirty="0" err="1" smtClean="0"/>
              <a:t>e,p</a:t>
            </a:r>
            <a:r>
              <a:rPr lang="en-US" i="1" dirty="0" smtClean="0"/>
              <a:t>,-,-).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Step1: we obtain 2 buckets (one for each </a:t>
            </a:r>
            <a:r>
              <a:rPr lang="en-US" dirty="0" err="1" smtClean="0"/>
              <a:t>subgoal</a:t>
            </a:r>
            <a:r>
              <a:rPr lang="en-US" dirty="0" smtClean="0"/>
              <a:t> of </a:t>
            </a:r>
            <a:r>
              <a:rPr lang="en-US" i="1" dirty="0" smtClean="0"/>
              <a:t>Q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Emp1(</a:t>
            </a:r>
            <a:r>
              <a:rPr lang="en-US" i="1" dirty="0" err="1" smtClean="0"/>
              <a:t>ename,title’,city</a:t>
            </a:r>
            <a:r>
              <a:rPr lang="en-US" i="1" dirty="0" smtClean="0"/>
              <a:t>), Emp2(</a:t>
            </a:r>
            <a:r>
              <a:rPr lang="en-US" i="1" dirty="0" err="1" smtClean="0"/>
              <a:t>ename,title’,city</a:t>
            </a:r>
            <a:r>
              <a:rPr lang="en-US" i="1" dirty="0" smtClean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Asg1(</a:t>
            </a:r>
            <a:r>
              <a:rPr lang="en-US" i="1" dirty="0" err="1" smtClean="0"/>
              <a:t>ename,pname,dur</a:t>
            </a:r>
            <a:r>
              <a:rPr lang="en-US" i="1" dirty="0" smtClean="0"/>
              <a:t>’) </a:t>
            </a:r>
            <a:endParaRPr lang="en-US" dirty="0" smtClean="0"/>
          </a:p>
          <a:p>
            <a:pPr lvl="1">
              <a:buFont typeface="Century Schoolbook" pitchFamily="18" charset="0"/>
              <a:buNone/>
            </a:pPr>
            <a:r>
              <a:rPr lang="en-US" dirty="0" smtClean="0"/>
              <a:t>(the prime variables (title’ and </a:t>
            </a:r>
            <a:r>
              <a:rPr lang="en-US" dirty="0" err="1" smtClean="0"/>
              <a:t>dur</a:t>
            </a:r>
            <a:r>
              <a:rPr lang="en-US" dirty="0" smtClean="0"/>
              <a:t>’) are not useful)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Step2: produces</a:t>
            </a:r>
          </a:p>
          <a:p>
            <a:pPr>
              <a:buFont typeface="Monotype Sorts" pitchFamily="2" charset="2"/>
              <a:buNone/>
              <a:tabLst>
                <a:tab pos="9601200" algn="l"/>
              </a:tabLst>
            </a:pPr>
            <a:r>
              <a:rPr lang="en-US" i="1" dirty="0" smtClean="0"/>
              <a:t>	Q’(</a:t>
            </a:r>
            <a:r>
              <a:rPr lang="en-US" i="1" dirty="0" err="1" smtClean="0"/>
              <a:t>e,p</a:t>
            </a:r>
            <a:r>
              <a:rPr lang="en-US" i="1" dirty="0" smtClean="0"/>
              <a:t>) :- Emp1(e,-, “Paris”), Asg1(</a:t>
            </a:r>
            <a:r>
              <a:rPr lang="en-US" i="1" dirty="0" err="1" smtClean="0"/>
              <a:t>e,p</a:t>
            </a:r>
            <a:r>
              <a:rPr lang="en-US" i="1" dirty="0" smtClean="0"/>
              <a:t>,-,).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  <a:tabLst>
                <a:tab pos="9601200" algn="l"/>
              </a:tabLst>
            </a:pPr>
            <a:r>
              <a:rPr lang="en-US" i="1" dirty="0" smtClean="0"/>
              <a:t>	Q’(</a:t>
            </a:r>
            <a:r>
              <a:rPr lang="en-US" i="1" dirty="0" err="1" smtClean="0"/>
              <a:t>e,p</a:t>
            </a:r>
            <a:r>
              <a:rPr lang="en-US" i="1" dirty="0" smtClean="0"/>
              <a:t>) :- Emp2(e,-, “Paris”), Asg1(</a:t>
            </a:r>
            <a:r>
              <a:rPr lang="en-US" i="1" dirty="0" err="1" smtClean="0"/>
              <a:t>e,p</a:t>
            </a:r>
            <a:r>
              <a:rPr lang="en-US" i="1" dirty="0" smtClean="0"/>
              <a:t>,-,). </a:t>
            </a:r>
            <a:r>
              <a:rPr lang="en-US" i="1" dirty="0" smtClean="0"/>
              <a:t>	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</a:pPr>
            <a:endParaRPr lang="en-US" i="1" dirty="0" smtClean="0"/>
          </a:p>
          <a:p>
            <a:pPr>
              <a:buFont typeface="Monotype Sorts" pitchFamily="2" charset="2"/>
              <a:buNone/>
            </a:pPr>
            <a:r>
              <a:rPr lang="en-US" i="1" dirty="0" smtClean="0"/>
              <a:t>			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Multidatabase</a:t>
            </a:r>
            <a:r>
              <a:rPr lang="en-US" dirty="0" smtClean="0"/>
              <a:t> Query Processing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200" dirty="0" smtClean="0"/>
              <a:t>Mediator/wrapper architecture</a:t>
            </a:r>
          </a:p>
          <a:p>
            <a:r>
              <a:rPr lang="en-US" sz="3200" dirty="0" smtClean="0"/>
              <a:t>MDB query processing architecture</a:t>
            </a:r>
          </a:p>
          <a:p>
            <a:r>
              <a:rPr lang="en-US" sz="3200" dirty="0" smtClean="0"/>
              <a:t>Query rewriting using views</a:t>
            </a:r>
          </a:p>
          <a:p>
            <a:r>
              <a:rPr lang="en-US" sz="3200" dirty="0" smtClean="0"/>
              <a:t>Query optimization and execution</a:t>
            </a:r>
          </a:p>
          <a:p>
            <a:r>
              <a:rPr lang="en-US" sz="3200" dirty="0" smtClean="0"/>
              <a:t>Query translation and execution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Optimization and Execution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 query expressed on local relations and produces a distributed QEP to be executed by the wrappers and mediator</a:t>
            </a:r>
          </a:p>
          <a:p>
            <a:r>
              <a:rPr lang="en-US" dirty="0" smtClean="0"/>
              <a:t>Three main problems</a:t>
            </a:r>
          </a:p>
          <a:p>
            <a:pPr lvl="1"/>
            <a:r>
              <a:rPr lang="en-US" dirty="0" smtClean="0"/>
              <a:t>Heterogeneous cost modeling</a:t>
            </a:r>
          </a:p>
          <a:p>
            <a:pPr lvl="2"/>
            <a:r>
              <a:rPr lang="en-US" dirty="0" smtClean="0"/>
              <a:t>To produce a global cost model from component DBMS</a:t>
            </a:r>
          </a:p>
          <a:p>
            <a:pPr lvl="1"/>
            <a:r>
              <a:rPr lang="en-US" dirty="0" smtClean="0"/>
              <a:t>Heterogeneous query optimization</a:t>
            </a:r>
          </a:p>
          <a:p>
            <a:pPr lvl="2"/>
            <a:r>
              <a:rPr lang="en-US" dirty="0" smtClean="0"/>
              <a:t>To deal with different query computing capabilities</a:t>
            </a:r>
          </a:p>
          <a:p>
            <a:pPr lvl="1"/>
            <a:r>
              <a:rPr lang="en-US" dirty="0" smtClean="0"/>
              <a:t>Adaptive query processing</a:t>
            </a:r>
          </a:p>
          <a:p>
            <a:pPr lvl="2"/>
            <a:r>
              <a:rPr lang="en-US" dirty="0" smtClean="0"/>
              <a:t>To deal with strong variations in the execution 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Cost Modeling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determine the cost of executing the </a:t>
            </a:r>
            <a:r>
              <a:rPr lang="en-US" dirty="0" err="1" smtClean="0"/>
              <a:t>subqueries</a:t>
            </a:r>
            <a:r>
              <a:rPr lang="en-US" dirty="0" smtClean="0"/>
              <a:t> at component DBMS</a:t>
            </a:r>
          </a:p>
          <a:p>
            <a:r>
              <a:rPr lang="en-US" dirty="0" smtClean="0"/>
              <a:t>Three approaches</a:t>
            </a:r>
          </a:p>
          <a:p>
            <a:pPr lvl="1"/>
            <a:r>
              <a:rPr lang="en-US" dirty="0" smtClean="0"/>
              <a:t>Black-box: treats each component DBMS as a black-box and determines costs by running test queries</a:t>
            </a:r>
          </a:p>
          <a:p>
            <a:pPr lvl="1"/>
            <a:r>
              <a:rPr lang="en-US" dirty="0" smtClean="0"/>
              <a:t>Customized: customizes an initial cost model</a:t>
            </a:r>
          </a:p>
          <a:p>
            <a:pPr lvl="1"/>
            <a:r>
              <a:rPr lang="en-US" dirty="0" smtClean="0"/>
              <a:t>Dynamic: monitors the run-time behavior of the component DBMS and dynamically collect cost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Black-box Approach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a logical cost expression</a:t>
            </a:r>
          </a:p>
          <a:p>
            <a:pPr lvl="1"/>
            <a:r>
              <a:rPr lang="en-US" i="1" dirty="0" smtClean="0"/>
              <a:t>Cost = 	init cost + cost to find qualifying </a:t>
            </a:r>
            <a:r>
              <a:rPr lang="en-US" i="1" dirty="0" err="1" smtClean="0"/>
              <a:t>tuples</a:t>
            </a:r>
            <a:r>
              <a:rPr lang="en-US" i="1" dirty="0" smtClean="0"/>
              <a:t> </a:t>
            </a:r>
          </a:p>
          <a:p>
            <a:pPr lvl="1">
              <a:buFont typeface="Century Schoolbook" pitchFamily="18" charset="0"/>
              <a:buNone/>
            </a:pPr>
            <a:r>
              <a:rPr lang="en-US" i="1" dirty="0" smtClean="0"/>
              <a:t>			+ cost to process selected </a:t>
            </a:r>
            <a:r>
              <a:rPr lang="en-US" i="1" dirty="0" err="1" smtClean="0"/>
              <a:t>tuples</a:t>
            </a:r>
            <a:endParaRPr lang="en-US" i="1" dirty="0" smtClean="0"/>
          </a:p>
          <a:p>
            <a:pPr lvl="2"/>
            <a:r>
              <a:rPr lang="en-US" sz="2300" dirty="0" smtClean="0"/>
              <a:t>The terms will differ much with different DBMS</a:t>
            </a:r>
          </a:p>
          <a:p>
            <a:r>
              <a:rPr lang="en-US" dirty="0" smtClean="0"/>
              <a:t>Run probing queries on component DBMS to compute cost coefficients</a:t>
            </a:r>
          </a:p>
          <a:p>
            <a:pPr lvl="1"/>
            <a:r>
              <a:rPr lang="en-US" dirty="0" smtClean="0"/>
              <a:t>Count the numbers of </a:t>
            </a:r>
            <a:r>
              <a:rPr lang="en-US" dirty="0" err="1" smtClean="0"/>
              <a:t>tuples</a:t>
            </a:r>
            <a:r>
              <a:rPr lang="en-US" dirty="0" smtClean="0"/>
              <a:t>, measure cost, etc.</a:t>
            </a:r>
          </a:p>
          <a:p>
            <a:pPr lvl="1"/>
            <a:r>
              <a:rPr lang="en-US" dirty="0" smtClean="0"/>
              <a:t>Special case: sample queries for each class of important queries</a:t>
            </a:r>
          </a:p>
          <a:p>
            <a:pPr lvl="2"/>
            <a:r>
              <a:rPr lang="en-US" sz="2300" dirty="0" smtClean="0"/>
              <a:t>Use of classification to identify the classes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The instantiated cost model (by probing or sampling) may change over time</a:t>
            </a:r>
          </a:p>
          <a:p>
            <a:pPr lvl="1"/>
            <a:r>
              <a:rPr lang="en-US" dirty="0" smtClean="0"/>
              <a:t>The logical cost function may not capture important details of component DBMS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Customized Approach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Relies on the wrapper (i.e. developer) to provide cost information to the mediator</a:t>
            </a:r>
          </a:p>
          <a:p>
            <a:r>
              <a:rPr lang="en-US" dirty="0" smtClean="0"/>
              <a:t>Two solutions</a:t>
            </a:r>
          </a:p>
          <a:p>
            <a:pPr lvl="1"/>
            <a:r>
              <a:rPr lang="en-US" dirty="0" smtClean="0"/>
              <a:t>Wrapper provides the logic to compute cost estimates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Access_cost</a:t>
            </a:r>
            <a:r>
              <a:rPr lang="en-US" dirty="0" smtClean="0"/>
              <a:t> = reset + (card-1)*advance</a:t>
            </a:r>
          </a:p>
          <a:p>
            <a:pPr lvl="3"/>
            <a:r>
              <a:rPr lang="en-US" dirty="0" smtClean="0"/>
              <a:t> reset = time to initiate the query and receive a first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advance = time to get the next </a:t>
            </a:r>
            <a:r>
              <a:rPr lang="en-US" dirty="0" err="1" smtClean="0"/>
              <a:t>tuple</a:t>
            </a:r>
            <a:r>
              <a:rPr lang="en-US" dirty="0" smtClean="0"/>
              <a:t> (advance)</a:t>
            </a:r>
          </a:p>
          <a:p>
            <a:pPr lvl="3"/>
            <a:r>
              <a:rPr lang="en-US" dirty="0" smtClean="0"/>
              <a:t> card = result cardinality</a:t>
            </a:r>
          </a:p>
          <a:p>
            <a:pPr lvl="1"/>
            <a:r>
              <a:rPr lang="en-US" dirty="0" smtClean="0"/>
              <a:t>Hierarchical cost model</a:t>
            </a:r>
          </a:p>
          <a:p>
            <a:pPr lvl="2"/>
            <a:r>
              <a:rPr lang="en-US" dirty="0" smtClean="0"/>
              <a:t>Each node associates a query pattern with a cost function</a:t>
            </a:r>
          </a:p>
          <a:p>
            <a:pPr lvl="2"/>
            <a:r>
              <a:rPr lang="en-US" dirty="0" smtClean="0"/>
              <a:t>The wrapper developer can give cost information at various levels of details, depending on knowledge of the component DBMS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Cost Model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06792" y="2249134"/>
            <a:ext cx="8584071" cy="7236178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Approach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Deals with execution environment factors which may change</a:t>
            </a:r>
          </a:p>
          <a:p>
            <a:pPr lvl="1"/>
            <a:r>
              <a:rPr lang="en-US" dirty="0" smtClean="0"/>
              <a:t>Frequently: load, throughput, network contention, etc.</a:t>
            </a:r>
          </a:p>
          <a:p>
            <a:pPr lvl="1"/>
            <a:r>
              <a:rPr lang="en-US" dirty="0" smtClean="0"/>
              <a:t>Slowly: physical data organization, DB schemas, etc.</a:t>
            </a:r>
          </a:p>
          <a:p>
            <a:r>
              <a:rPr lang="en-US" dirty="0" smtClean="0"/>
              <a:t>Two main solutions</a:t>
            </a:r>
          </a:p>
          <a:p>
            <a:pPr lvl="1"/>
            <a:r>
              <a:rPr lang="en-US" dirty="0" smtClean="0"/>
              <a:t>Extend the sampling method to consider some new queries as samples and correct the cost model on a regular basis</a:t>
            </a:r>
          </a:p>
          <a:p>
            <a:pPr lvl="1"/>
            <a:r>
              <a:rPr lang="en-US" dirty="0" smtClean="0"/>
              <a:t>Use adaptive query processing which computes cost during query execution to make optimization decisions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Query Optimization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Deals with heterogeneous capabilities of component DBMS</a:t>
            </a:r>
          </a:p>
          <a:p>
            <a:pPr lvl="1"/>
            <a:r>
              <a:rPr lang="en-US" dirty="0" smtClean="0"/>
              <a:t>One DBMS may support complex SQL queries while another only simple select on one fixed attribute</a:t>
            </a:r>
          </a:p>
          <a:p>
            <a:r>
              <a:rPr lang="en-US" dirty="0" smtClean="0"/>
              <a:t>Two approaches, depending on the M/W interface level</a:t>
            </a:r>
          </a:p>
          <a:p>
            <a:pPr lvl="1"/>
            <a:r>
              <a:rPr lang="en-US" dirty="0" smtClean="0"/>
              <a:t>Query-based</a:t>
            </a:r>
          </a:p>
          <a:p>
            <a:pPr lvl="2"/>
            <a:r>
              <a:rPr lang="en-US" dirty="0" smtClean="0"/>
              <a:t>All wrappers support the same query-based interface (e.g. ODBC or SQL/MED) so they appear homogeneous to the mediator</a:t>
            </a:r>
          </a:p>
          <a:p>
            <a:pPr lvl="2"/>
            <a:r>
              <a:rPr lang="en-US" dirty="0" smtClean="0"/>
              <a:t>Capabilities not provided by the DBMS must be supported by the wrappers</a:t>
            </a:r>
          </a:p>
          <a:p>
            <a:pPr lvl="1"/>
            <a:r>
              <a:rPr lang="en-US" dirty="0" smtClean="0"/>
              <a:t>Operator-based</a:t>
            </a:r>
          </a:p>
          <a:p>
            <a:pPr lvl="2"/>
            <a:r>
              <a:rPr lang="en-US" dirty="0" smtClean="0"/>
              <a:t>Wrappers export capabilities as compositions of operators</a:t>
            </a:r>
          </a:p>
          <a:p>
            <a:pPr lvl="2"/>
            <a:r>
              <a:rPr lang="en-US" dirty="0" smtClean="0"/>
              <a:t>Specific capabilities are available to mediator</a:t>
            </a:r>
          </a:p>
          <a:p>
            <a:pPr lvl="2"/>
            <a:r>
              <a:rPr lang="en-US" dirty="0" smtClean="0"/>
              <a:t>More flexibility in defining the level of M/W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Query-based Approach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use 2-step query optimization with a heterogeneous cost model</a:t>
            </a:r>
          </a:p>
          <a:p>
            <a:pPr lvl="1"/>
            <a:r>
              <a:rPr lang="en-US" dirty="0" smtClean="0"/>
              <a:t>But centralized query optimizers produce left-linear join trees whereas in MDB, we want to push as much processing in the wrappers, i.e. exploit bushy trees</a:t>
            </a:r>
          </a:p>
          <a:p>
            <a:r>
              <a:rPr lang="en-US" dirty="0" smtClean="0"/>
              <a:t>Solution: convert a left-linear join tree into a bushy tree such that</a:t>
            </a:r>
          </a:p>
          <a:p>
            <a:pPr lvl="1"/>
            <a:r>
              <a:rPr lang="en-US" dirty="0" smtClean="0"/>
              <a:t>The initial total cost of the QEP is maintained</a:t>
            </a:r>
          </a:p>
          <a:p>
            <a:pPr lvl="1"/>
            <a:r>
              <a:rPr lang="en-US" dirty="0" smtClean="0"/>
              <a:t>The response time is improved</a:t>
            </a:r>
          </a:p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Iterative improvement of the initial left-linear tree by moving down </a:t>
            </a:r>
            <a:r>
              <a:rPr lang="en-US" dirty="0" err="1" smtClean="0"/>
              <a:t>subtrees</a:t>
            </a:r>
            <a:r>
              <a:rPr lang="en-US" dirty="0" smtClean="0"/>
              <a:t> while response time is improved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Linear </a:t>
            </a:r>
            <a:r>
              <a:rPr lang="en-US" dirty="0" err="1" smtClean="0"/>
              <a:t>vs</a:t>
            </a:r>
            <a:r>
              <a:rPr lang="en-US" dirty="0" smtClean="0"/>
              <a:t> Bushy Join Tree</a:t>
            </a:r>
          </a:p>
        </p:txBody>
      </p:sp>
      <p:pic>
        <p:nvPicPr>
          <p:cNvPr id="3" name="Picture 2" descr="Fig-9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68" y="2934320"/>
            <a:ext cx="11635325" cy="5398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Operator-based Approach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M/W communication in terms of </a:t>
            </a:r>
            <a:r>
              <a:rPr lang="en-US" dirty="0" err="1" smtClean="0"/>
              <a:t>subplans</a:t>
            </a:r>
            <a:endParaRPr lang="en-US" dirty="0" smtClean="0"/>
          </a:p>
          <a:p>
            <a:r>
              <a:rPr lang="en-US" dirty="0" smtClean="0"/>
              <a:t>Use of planning functions (Garlic)</a:t>
            </a:r>
          </a:p>
          <a:p>
            <a:pPr lvl="1"/>
            <a:r>
              <a:rPr lang="en-US" dirty="0" smtClean="0"/>
              <a:t>Extension of cost-based centralized optimizer with new operators</a:t>
            </a:r>
          </a:p>
          <a:p>
            <a:pPr lvl="2"/>
            <a:r>
              <a:rPr lang="en-US" dirty="0" smtClean="0"/>
              <a:t>Create temporary relations</a:t>
            </a:r>
          </a:p>
          <a:p>
            <a:pPr lvl="2"/>
            <a:r>
              <a:rPr lang="en-US" dirty="0" smtClean="0"/>
              <a:t>Retrieve locally stored data</a:t>
            </a:r>
          </a:p>
          <a:p>
            <a:pPr lvl="2"/>
            <a:r>
              <a:rPr lang="en-US" dirty="0" smtClean="0"/>
              <a:t>Push down operators in wrappers</a:t>
            </a:r>
          </a:p>
          <a:p>
            <a:pPr lvl="2"/>
            <a:r>
              <a:rPr lang="en-US" dirty="0" err="1" smtClean="0"/>
              <a:t>accessPlan</a:t>
            </a:r>
            <a:r>
              <a:rPr lang="en-US" dirty="0" smtClean="0"/>
              <a:t> and </a:t>
            </a:r>
            <a:r>
              <a:rPr lang="en-US" dirty="0" err="1" smtClean="0"/>
              <a:t>joinPlan</a:t>
            </a:r>
            <a:r>
              <a:rPr lang="en-US" dirty="0" smtClean="0"/>
              <a:t> rules</a:t>
            </a:r>
          </a:p>
          <a:p>
            <a:pPr lvl="1"/>
            <a:r>
              <a:rPr lang="en-US" dirty="0" smtClean="0"/>
              <a:t>Operator nodes annotated with</a:t>
            </a:r>
          </a:p>
          <a:p>
            <a:pPr lvl="2"/>
            <a:r>
              <a:rPr lang="en-US" dirty="0" smtClean="0"/>
              <a:t>Location of operands, materialization, etc.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Mediator/Wrapper Architecture</a:t>
            </a: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571218" y="6177281"/>
            <a:ext cx="1770098" cy="729263"/>
          </a:xfrm>
          <a:prstGeom prst="leftArrow">
            <a:avLst>
              <a:gd name="adj1" fmla="val 50000"/>
              <a:gd name="adj2" fmla="val 12135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2609991" y="3034454"/>
            <a:ext cx="4870027" cy="5323840"/>
          </a:xfrm>
          <a:prstGeom prst="roundRect">
            <a:avLst>
              <a:gd name="adj" fmla="val 1249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pPr algn="ctr"/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95788" y="3519877"/>
            <a:ext cx="4535876" cy="4768426"/>
            <a:chOff x="1189" y="1400"/>
            <a:chExt cx="2009" cy="2112"/>
          </a:xfrm>
        </p:grpSpPr>
        <p:sp>
          <p:nvSpPr>
            <p:cNvPr id="3105" name="Oval 7"/>
            <p:cNvSpPr>
              <a:spLocks noChangeArrowheads="1"/>
            </p:cNvSpPr>
            <p:nvPr/>
          </p:nvSpPr>
          <p:spPr bwMode="auto">
            <a:xfrm>
              <a:off x="2596" y="2735"/>
              <a:ext cx="520" cy="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3106" name="Oval 8"/>
            <p:cNvSpPr>
              <a:spLocks noChangeArrowheads="1"/>
            </p:cNvSpPr>
            <p:nvPr/>
          </p:nvSpPr>
          <p:spPr bwMode="auto">
            <a:xfrm>
              <a:off x="2596" y="2116"/>
              <a:ext cx="520" cy="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3107" name="Oval 9"/>
            <p:cNvSpPr>
              <a:spLocks noChangeArrowheads="1"/>
            </p:cNvSpPr>
            <p:nvPr/>
          </p:nvSpPr>
          <p:spPr bwMode="auto">
            <a:xfrm>
              <a:off x="2596" y="1492"/>
              <a:ext cx="520" cy="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3108" name="Oval 10"/>
            <p:cNvSpPr>
              <a:spLocks noChangeArrowheads="1"/>
            </p:cNvSpPr>
            <p:nvPr/>
          </p:nvSpPr>
          <p:spPr bwMode="auto">
            <a:xfrm>
              <a:off x="1252" y="1876"/>
              <a:ext cx="952" cy="1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3109" name="Rectangle 11"/>
            <p:cNvSpPr>
              <a:spLocks noChangeArrowheads="1"/>
            </p:cNvSpPr>
            <p:nvPr/>
          </p:nvSpPr>
          <p:spPr bwMode="auto">
            <a:xfrm>
              <a:off x="1248" y="2160"/>
              <a:ext cx="7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2800" b="1" dirty="0">
                  <a:solidFill>
                    <a:schemeClr val="tx2"/>
                  </a:solidFill>
                  <a:latin typeface="Arial" charset="0"/>
                </a:rPr>
                <a:t>Global </a:t>
              </a:r>
            </a:p>
          </p:txBody>
        </p:sp>
        <p:sp>
          <p:nvSpPr>
            <p:cNvPr id="3110" name="Rectangle 12"/>
            <p:cNvSpPr>
              <a:spLocks noChangeArrowheads="1"/>
            </p:cNvSpPr>
            <p:nvPr/>
          </p:nvSpPr>
          <p:spPr bwMode="auto">
            <a:xfrm>
              <a:off x="1189" y="1400"/>
              <a:ext cx="1000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b="1">
                  <a:solidFill>
                    <a:schemeClr val="tx2"/>
                  </a:solidFill>
                  <a:latin typeface="Arial" charset="0"/>
                </a:rPr>
                <a:t>Query</a:t>
              </a:r>
            </a:p>
            <a:p>
              <a:pPr>
                <a:lnSpc>
                  <a:spcPct val="90000"/>
                </a:lnSpc>
              </a:pPr>
              <a:r>
                <a:rPr lang="fr-FR" b="1">
                  <a:solidFill>
                    <a:schemeClr val="tx2"/>
                  </a:solidFill>
                  <a:latin typeface="Arial" charset="0"/>
                </a:rPr>
                <a:t>Processing</a:t>
              </a:r>
            </a:p>
          </p:txBody>
        </p:sp>
        <p:sp>
          <p:nvSpPr>
            <p:cNvPr id="3111" name="Rectangle 13"/>
            <p:cNvSpPr>
              <a:spLocks noChangeArrowheads="1"/>
            </p:cNvSpPr>
            <p:nvPr/>
          </p:nvSpPr>
          <p:spPr bwMode="auto">
            <a:xfrm>
              <a:off x="2534" y="2219"/>
              <a:ext cx="664" cy="4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2000" b="1" dirty="0">
                  <a:solidFill>
                    <a:schemeClr val="tx2"/>
                  </a:solidFill>
                  <a:latin typeface="Arial" charset="0"/>
                </a:rPr>
                <a:t>local</a:t>
              </a:r>
            </a:p>
            <a:p>
              <a:pPr algn="ctr">
                <a:lnSpc>
                  <a:spcPct val="90000"/>
                </a:lnSpc>
              </a:pPr>
              <a:endParaRPr lang="fr-FR" sz="2300" b="1" dirty="0">
                <a:solidFill>
                  <a:schemeClr val="tx2"/>
                </a:solidFill>
                <a:latin typeface="Arial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2000" b="1" dirty="0" err="1">
                  <a:solidFill>
                    <a:schemeClr val="tx2"/>
                  </a:solidFill>
                  <a:latin typeface="Arial" charset="0"/>
                </a:rPr>
                <a:t>schema</a:t>
              </a:r>
              <a:endParaRPr lang="fr-FR" sz="20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112" name="Rectangle 14"/>
            <p:cNvSpPr>
              <a:spLocks noChangeArrowheads="1"/>
            </p:cNvSpPr>
            <p:nvPr/>
          </p:nvSpPr>
          <p:spPr bwMode="auto">
            <a:xfrm>
              <a:off x="2534" y="2823"/>
              <a:ext cx="664" cy="4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2000" b="1" dirty="0">
                  <a:solidFill>
                    <a:schemeClr val="tx2"/>
                  </a:solidFill>
                  <a:latin typeface="Arial" charset="0"/>
                </a:rPr>
                <a:t>local</a:t>
              </a:r>
            </a:p>
            <a:p>
              <a:pPr algn="ctr">
                <a:lnSpc>
                  <a:spcPct val="90000"/>
                </a:lnSpc>
              </a:pPr>
              <a:endParaRPr lang="fr-FR" sz="2300" b="1" dirty="0">
                <a:solidFill>
                  <a:schemeClr val="tx2"/>
                </a:solidFill>
                <a:latin typeface="Arial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2000" b="1" dirty="0" err="1">
                  <a:solidFill>
                    <a:schemeClr val="tx2"/>
                  </a:solidFill>
                  <a:latin typeface="Arial" charset="0"/>
                </a:rPr>
                <a:t>schema</a:t>
              </a:r>
              <a:endParaRPr lang="fr-FR" sz="20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113" name="Rectangle 15"/>
            <p:cNvSpPr>
              <a:spLocks noChangeArrowheads="1"/>
            </p:cNvSpPr>
            <p:nvPr/>
          </p:nvSpPr>
          <p:spPr bwMode="auto">
            <a:xfrm>
              <a:off x="1357" y="2496"/>
              <a:ext cx="43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2800" b="1" dirty="0" err="1">
                  <a:solidFill>
                    <a:schemeClr val="tx2"/>
                  </a:solidFill>
                  <a:latin typeface="Arial" charset="0"/>
                </a:rPr>
                <a:t>view</a:t>
              </a:r>
              <a:endParaRPr lang="fr-FR" sz="28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114" name="Rectangle 16"/>
            <p:cNvSpPr>
              <a:spLocks noChangeArrowheads="1"/>
            </p:cNvSpPr>
            <p:nvPr/>
          </p:nvSpPr>
          <p:spPr bwMode="auto">
            <a:xfrm>
              <a:off x="1210" y="3103"/>
              <a:ext cx="963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b="1">
                  <a:solidFill>
                    <a:schemeClr val="tx2"/>
                  </a:solidFill>
                  <a:latin typeface="Arial" charset="0"/>
                </a:rPr>
                <a:t>Result</a:t>
              </a:r>
            </a:p>
            <a:p>
              <a:pPr>
                <a:lnSpc>
                  <a:spcPct val="90000"/>
                </a:lnSpc>
              </a:pPr>
              <a:r>
                <a:rPr lang="fr-FR" b="1">
                  <a:solidFill>
                    <a:schemeClr val="tx2"/>
                  </a:solidFill>
                  <a:latin typeface="Arial" charset="0"/>
                </a:rPr>
                <a:t>Integration</a:t>
              </a:r>
            </a:p>
          </p:txBody>
        </p:sp>
        <p:sp>
          <p:nvSpPr>
            <p:cNvPr id="3115" name="Rectangle 17"/>
            <p:cNvSpPr>
              <a:spLocks noChangeArrowheads="1"/>
            </p:cNvSpPr>
            <p:nvPr/>
          </p:nvSpPr>
          <p:spPr bwMode="auto">
            <a:xfrm>
              <a:off x="2534" y="1595"/>
              <a:ext cx="664" cy="4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2000" b="1" dirty="0">
                  <a:solidFill>
                    <a:schemeClr val="tx2"/>
                  </a:solidFill>
                  <a:latin typeface="Arial" charset="0"/>
                </a:rPr>
                <a:t>Local</a:t>
              </a:r>
            </a:p>
            <a:p>
              <a:pPr algn="ctr">
                <a:lnSpc>
                  <a:spcPct val="90000"/>
                </a:lnSpc>
              </a:pPr>
              <a:endParaRPr lang="fr-FR" sz="2300" b="1" dirty="0">
                <a:solidFill>
                  <a:schemeClr val="tx2"/>
                </a:solidFill>
                <a:latin typeface="Arial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2000" b="1" dirty="0" err="1">
                  <a:solidFill>
                    <a:schemeClr val="tx2"/>
                  </a:solidFill>
                  <a:latin typeface="Arial" charset="0"/>
                </a:rPr>
                <a:t>Schema</a:t>
              </a:r>
              <a:endParaRPr lang="fr-FR" sz="2000" b="1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078" name="Line 18"/>
          <p:cNvSpPr>
            <a:spLocks noChangeShapeType="1"/>
          </p:cNvSpPr>
          <p:nvPr/>
        </p:nvSpPr>
        <p:spPr bwMode="auto">
          <a:xfrm flipH="1">
            <a:off x="553156" y="5886027"/>
            <a:ext cx="780288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79" name="Freeform 19"/>
          <p:cNvSpPr>
            <a:spLocks/>
          </p:cNvSpPr>
          <p:nvPr/>
        </p:nvSpPr>
        <p:spPr bwMode="auto">
          <a:xfrm>
            <a:off x="4346224" y="4368801"/>
            <a:ext cx="4012070" cy="1519484"/>
          </a:xfrm>
          <a:custGeom>
            <a:avLst/>
            <a:gdLst>
              <a:gd name="T0" fmla="*/ 0 w 1777"/>
              <a:gd name="T1" fmla="*/ 672 h 673"/>
              <a:gd name="T2" fmla="*/ 559 w 1777"/>
              <a:gd name="T3" fmla="*/ 0 h 673"/>
              <a:gd name="T4" fmla="*/ 1776 w 1777"/>
              <a:gd name="T5" fmla="*/ 0 h 673"/>
              <a:gd name="T6" fmla="*/ 0 60000 65536"/>
              <a:gd name="T7" fmla="*/ 0 60000 65536"/>
              <a:gd name="T8" fmla="*/ 0 60000 65536"/>
              <a:gd name="T9" fmla="*/ 0 w 1777"/>
              <a:gd name="T10" fmla="*/ 0 h 673"/>
              <a:gd name="T11" fmla="*/ 1777 w 1777"/>
              <a:gd name="T12" fmla="*/ 673 h 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7" h="673">
                <a:moveTo>
                  <a:pt x="0" y="672"/>
                </a:moveTo>
                <a:lnTo>
                  <a:pt x="559" y="0"/>
                </a:lnTo>
                <a:lnTo>
                  <a:pt x="1776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130046" tIns="65023" rIns="130046" bIns="65023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80" name="Freeform 20"/>
          <p:cNvSpPr>
            <a:spLocks/>
          </p:cNvSpPr>
          <p:nvPr/>
        </p:nvSpPr>
        <p:spPr bwMode="auto">
          <a:xfrm>
            <a:off x="4346224" y="5886028"/>
            <a:ext cx="4012070" cy="1302737"/>
          </a:xfrm>
          <a:custGeom>
            <a:avLst/>
            <a:gdLst>
              <a:gd name="T0" fmla="*/ 1776 w 1777"/>
              <a:gd name="T1" fmla="*/ 576 h 577"/>
              <a:gd name="T2" fmla="*/ 592 w 1777"/>
              <a:gd name="T3" fmla="*/ 576 h 577"/>
              <a:gd name="T4" fmla="*/ 0 w 1777"/>
              <a:gd name="T5" fmla="*/ 0 h 577"/>
              <a:gd name="T6" fmla="*/ 0 60000 65536"/>
              <a:gd name="T7" fmla="*/ 0 60000 65536"/>
              <a:gd name="T8" fmla="*/ 0 60000 65536"/>
              <a:gd name="T9" fmla="*/ 0 w 1777"/>
              <a:gd name="T10" fmla="*/ 0 h 577"/>
              <a:gd name="T11" fmla="*/ 1777 w 1777"/>
              <a:gd name="T12" fmla="*/ 577 h 5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7" h="577">
                <a:moveTo>
                  <a:pt x="1776" y="576"/>
                </a:moveTo>
                <a:lnTo>
                  <a:pt x="592" y="576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130046" tIns="65023" rIns="130046" bIns="65023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816148" y="6324037"/>
            <a:ext cx="1329914" cy="4566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130949" tIns="65475" rIns="130949" bIns="65475">
            <a:spAutoFit/>
          </a:bodyPr>
          <a:lstStyle/>
          <a:p>
            <a:pPr>
              <a:lnSpc>
                <a:spcPct val="90000"/>
              </a:lnSpc>
            </a:pPr>
            <a:r>
              <a:rPr lang="fr-FR" sz="2300" b="1" dirty="0" err="1">
                <a:solidFill>
                  <a:schemeClr val="tx2"/>
                </a:solidFill>
                <a:latin typeface="Arial" charset="0"/>
              </a:rPr>
              <a:t>Results</a:t>
            </a:r>
            <a:endParaRPr lang="fr-FR" sz="23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2" name="AutoShape 22"/>
          <p:cNvSpPr>
            <a:spLocks noChangeArrowheads="1"/>
          </p:cNvSpPr>
          <p:nvPr/>
        </p:nvSpPr>
        <p:spPr bwMode="auto">
          <a:xfrm>
            <a:off x="638952" y="4994204"/>
            <a:ext cx="1715911" cy="697654"/>
          </a:xfrm>
          <a:prstGeom prst="rightArrow">
            <a:avLst>
              <a:gd name="adj1" fmla="val 50000"/>
              <a:gd name="adj2" fmla="val 122989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608818" y="5154508"/>
            <a:ext cx="1116909" cy="4566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130949" tIns="65475" rIns="130949" bIns="65475">
            <a:spAutoFit/>
          </a:bodyPr>
          <a:lstStyle/>
          <a:p>
            <a:pPr>
              <a:lnSpc>
                <a:spcPct val="90000"/>
              </a:lnSpc>
            </a:pPr>
            <a:r>
              <a:rPr lang="fr-FR" sz="2300" b="1" dirty="0" err="1">
                <a:solidFill>
                  <a:schemeClr val="tx2"/>
                </a:solidFill>
                <a:latin typeface="Arial" charset="0"/>
              </a:rPr>
              <a:t>Query</a:t>
            </a:r>
            <a:endParaRPr lang="fr-FR" sz="23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4" name="Rectangle 24"/>
          <p:cNvSpPr>
            <a:spLocks noChangeArrowheads="1"/>
          </p:cNvSpPr>
          <p:nvPr/>
        </p:nvSpPr>
        <p:spPr bwMode="auto">
          <a:xfrm>
            <a:off x="9765628" y="2930596"/>
            <a:ext cx="1657991" cy="81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949" tIns="65475" rIns="130949" bIns="65475">
            <a:spAutoFit/>
          </a:bodyPr>
          <a:lstStyle/>
          <a:p>
            <a:pPr marL="812787" indent="-812787" defTabSz="1067913">
              <a:lnSpc>
                <a:spcPct val="80000"/>
              </a:lnSpc>
              <a:spcBef>
                <a:spcPct val="30000"/>
              </a:spcBef>
            </a:pPr>
            <a:r>
              <a:rPr lang="fr-FR" sz="2300" b="1" dirty="0" err="1">
                <a:solidFill>
                  <a:schemeClr val="tx2"/>
                </a:solidFill>
                <a:latin typeface="Arial" charset="0"/>
              </a:rPr>
              <a:t>Different</a:t>
            </a:r>
            <a:r>
              <a:rPr lang="fr-FR" sz="2300" b="1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812787" indent="-812787" defTabSz="1067913">
              <a:lnSpc>
                <a:spcPct val="80000"/>
              </a:lnSpc>
              <a:spcBef>
                <a:spcPct val="30000"/>
              </a:spcBef>
            </a:pPr>
            <a:r>
              <a:rPr lang="fr-FR" sz="2300" b="1" dirty="0">
                <a:solidFill>
                  <a:schemeClr val="tx2"/>
                </a:solidFill>
                <a:latin typeface="Arial" charset="0"/>
              </a:rPr>
              <a:t>Interfaces</a:t>
            </a:r>
          </a:p>
        </p:txBody>
      </p:sp>
      <p:sp>
        <p:nvSpPr>
          <p:cNvPr id="3085" name="Rectangle 25"/>
          <p:cNvSpPr>
            <a:spLocks noChangeArrowheads="1"/>
          </p:cNvSpPr>
          <p:nvPr/>
        </p:nvSpPr>
        <p:spPr bwMode="auto">
          <a:xfrm>
            <a:off x="7514233" y="2930596"/>
            <a:ext cx="1493953" cy="81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949" tIns="65475" rIns="130949" bIns="65475">
            <a:spAutoFit/>
          </a:bodyPr>
          <a:lstStyle/>
          <a:p>
            <a:pPr marL="812787" indent="-812787" defTabSz="1067913">
              <a:lnSpc>
                <a:spcPct val="80000"/>
              </a:lnSpc>
              <a:spcBef>
                <a:spcPct val="30000"/>
              </a:spcBef>
            </a:pPr>
            <a:r>
              <a:rPr lang="fr-FR" sz="2300" b="1" dirty="0" err="1">
                <a:solidFill>
                  <a:schemeClr val="tx2"/>
                </a:solidFill>
                <a:latin typeface="Arial" charset="0"/>
              </a:rPr>
              <a:t>Same</a:t>
            </a:r>
            <a:endParaRPr lang="fr-FR" sz="2300" b="1" dirty="0">
              <a:solidFill>
                <a:schemeClr val="tx2"/>
              </a:solidFill>
              <a:latin typeface="Arial" charset="0"/>
            </a:endParaRPr>
          </a:p>
          <a:p>
            <a:pPr marL="812787" indent="-812787" defTabSz="1067913">
              <a:lnSpc>
                <a:spcPct val="80000"/>
              </a:lnSpc>
              <a:spcBef>
                <a:spcPct val="30000"/>
              </a:spcBef>
            </a:pPr>
            <a:r>
              <a:rPr lang="fr-FR" sz="2300" b="1" dirty="0">
                <a:solidFill>
                  <a:schemeClr val="tx2"/>
                </a:solidFill>
                <a:latin typeface="Arial" charset="0"/>
              </a:rPr>
              <a:t>Interface</a:t>
            </a:r>
          </a:p>
        </p:txBody>
      </p:sp>
      <p:sp>
        <p:nvSpPr>
          <p:cNvPr id="3086" name="Rectangle 26"/>
          <p:cNvSpPr>
            <a:spLocks noChangeArrowheads="1"/>
          </p:cNvSpPr>
          <p:nvPr/>
        </p:nvSpPr>
        <p:spPr bwMode="auto">
          <a:xfrm>
            <a:off x="3703116" y="2431628"/>
            <a:ext cx="2085467" cy="56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949" tIns="65475" rIns="130949" bIns="65475">
            <a:spAutoFit/>
          </a:bodyPr>
          <a:lstStyle/>
          <a:p>
            <a:pPr marL="812787" indent="-812787" defTabSz="1067913">
              <a:lnSpc>
                <a:spcPct val="80000"/>
              </a:lnSpc>
              <a:spcBef>
                <a:spcPct val="30000"/>
              </a:spcBef>
            </a:pPr>
            <a:r>
              <a:rPr lang="fr-FR" sz="3400" b="1" dirty="0" err="1">
                <a:solidFill>
                  <a:schemeClr val="tx2"/>
                </a:solidFill>
                <a:latin typeface="Arial" charset="0"/>
              </a:rPr>
              <a:t>Mediator</a:t>
            </a:r>
            <a:endParaRPr lang="fr-FR" sz="3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7" name="AutoShape 27"/>
          <p:cNvSpPr>
            <a:spLocks noChangeArrowheads="1"/>
          </p:cNvSpPr>
          <p:nvPr/>
        </p:nvSpPr>
        <p:spPr bwMode="auto">
          <a:xfrm>
            <a:off x="10956996" y="3826934"/>
            <a:ext cx="1408853" cy="1083733"/>
          </a:xfrm>
          <a:prstGeom prst="flowChartMagneticDisk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88" name="Text Box 28"/>
          <p:cNvSpPr txBox="1">
            <a:spLocks noChangeArrowheads="1"/>
          </p:cNvSpPr>
          <p:nvPr/>
        </p:nvSpPr>
        <p:spPr bwMode="auto">
          <a:xfrm>
            <a:off x="10956996" y="4152055"/>
            <a:ext cx="1406595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DBMS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1</a:t>
            </a:r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9" name="Text Box 29"/>
          <p:cNvSpPr txBox="1">
            <a:spLocks noChangeArrowheads="1"/>
          </p:cNvSpPr>
          <p:nvPr/>
        </p:nvSpPr>
        <p:spPr bwMode="auto">
          <a:xfrm>
            <a:off x="8356037" y="4043682"/>
            <a:ext cx="1745262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Wrapper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3090" name="Rectangle 30"/>
          <p:cNvSpPr>
            <a:spLocks noChangeArrowheads="1"/>
          </p:cNvSpPr>
          <p:nvPr/>
        </p:nvSpPr>
        <p:spPr bwMode="auto">
          <a:xfrm>
            <a:off x="8378615" y="4027876"/>
            <a:ext cx="2036516" cy="6660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91" name="Line 31"/>
          <p:cNvSpPr>
            <a:spLocks noChangeShapeType="1"/>
          </p:cNvSpPr>
          <p:nvPr/>
        </p:nvSpPr>
        <p:spPr bwMode="auto">
          <a:xfrm>
            <a:off x="10415129" y="4368801"/>
            <a:ext cx="5418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92" name="AutoShape 32"/>
          <p:cNvSpPr>
            <a:spLocks noChangeArrowheads="1"/>
          </p:cNvSpPr>
          <p:nvPr/>
        </p:nvSpPr>
        <p:spPr bwMode="auto">
          <a:xfrm>
            <a:off x="10956996" y="5344161"/>
            <a:ext cx="1408853" cy="1083733"/>
          </a:xfrm>
          <a:prstGeom prst="flowChartMagneticDisk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93" name="Text Box 33"/>
          <p:cNvSpPr txBox="1">
            <a:spLocks noChangeArrowheads="1"/>
          </p:cNvSpPr>
          <p:nvPr/>
        </p:nvSpPr>
        <p:spPr bwMode="auto">
          <a:xfrm>
            <a:off x="10956996" y="5669282"/>
            <a:ext cx="1406595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DBMS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2</a:t>
            </a:r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94" name="Text Box 34"/>
          <p:cNvSpPr txBox="1">
            <a:spLocks noChangeArrowheads="1"/>
          </p:cNvSpPr>
          <p:nvPr/>
        </p:nvSpPr>
        <p:spPr bwMode="auto">
          <a:xfrm>
            <a:off x="8356037" y="5560908"/>
            <a:ext cx="1745262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Wrapper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3095" name="Rectangle 35"/>
          <p:cNvSpPr>
            <a:spLocks noChangeArrowheads="1"/>
          </p:cNvSpPr>
          <p:nvPr/>
        </p:nvSpPr>
        <p:spPr bwMode="auto">
          <a:xfrm>
            <a:off x="8378615" y="5545103"/>
            <a:ext cx="2036516" cy="6660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96" name="Line 36"/>
          <p:cNvSpPr>
            <a:spLocks noChangeShapeType="1"/>
          </p:cNvSpPr>
          <p:nvPr/>
        </p:nvSpPr>
        <p:spPr bwMode="auto">
          <a:xfrm>
            <a:off x="10415129" y="5886027"/>
            <a:ext cx="5418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97" name="AutoShape 37"/>
          <p:cNvSpPr>
            <a:spLocks noChangeArrowheads="1"/>
          </p:cNvSpPr>
          <p:nvPr/>
        </p:nvSpPr>
        <p:spPr bwMode="auto">
          <a:xfrm>
            <a:off x="10956996" y="6644641"/>
            <a:ext cx="1408853" cy="1083733"/>
          </a:xfrm>
          <a:prstGeom prst="flowChartMagneticDisk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98" name="Text Box 38"/>
          <p:cNvSpPr txBox="1">
            <a:spLocks noChangeArrowheads="1"/>
          </p:cNvSpPr>
          <p:nvPr/>
        </p:nvSpPr>
        <p:spPr bwMode="auto">
          <a:xfrm>
            <a:off x="10956996" y="6969762"/>
            <a:ext cx="1406595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DBMS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3</a:t>
            </a:r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99" name="Text Box 39"/>
          <p:cNvSpPr txBox="1">
            <a:spLocks noChangeArrowheads="1"/>
          </p:cNvSpPr>
          <p:nvPr/>
        </p:nvSpPr>
        <p:spPr bwMode="auto">
          <a:xfrm>
            <a:off x="8356037" y="6861388"/>
            <a:ext cx="1745262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Wrapper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3100" name="Rectangle 40"/>
          <p:cNvSpPr>
            <a:spLocks noChangeArrowheads="1"/>
          </p:cNvSpPr>
          <p:nvPr/>
        </p:nvSpPr>
        <p:spPr bwMode="auto">
          <a:xfrm>
            <a:off x="8378615" y="6845583"/>
            <a:ext cx="2036516" cy="6660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101" name="Line 41"/>
          <p:cNvSpPr>
            <a:spLocks noChangeShapeType="1"/>
          </p:cNvSpPr>
          <p:nvPr/>
        </p:nvSpPr>
        <p:spPr bwMode="auto">
          <a:xfrm>
            <a:off x="10415129" y="7186507"/>
            <a:ext cx="5418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102" name="AutoShape 43"/>
          <p:cNvSpPr>
            <a:spLocks noChangeArrowheads="1"/>
          </p:cNvSpPr>
          <p:nvPr/>
        </p:nvSpPr>
        <p:spPr bwMode="auto">
          <a:xfrm>
            <a:off x="11008925" y="7829973"/>
            <a:ext cx="1408853" cy="1083733"/>
          </a:xfrm>
          <a:prstGeom prst="flowChartMagneticDisk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103" name="Text Box 44"/>
          <p:cNvSpPr txBox="1">
            <a:spLocks noChangeArrowheads="1"/>
          </p:cNvSpPr>
          <p:nvPr/>
        </p:nvSpPr>
        <p:spPr bwMode="auto">
          <a:xfrm>
            <a:off x="11008925" y="8155094"/>
            <a:ext cx="1406596" cy="5644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charset="0"/>
              </a:rPr>
              <a:t>DBMS</a:t>
            </a:r>
            <a:r>
              <a:rPr lang="fr-FR" sz="1400" dirty="0">
                <a:solidFill>
                  <a:schemeClr val="tx2"/>
                </a:solidFill>
                <a:latin typeface="Arial" charset="0"/>
              </a:rPr>
              <a:t>4</a:t>
            </a:r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04" name="Line 45"/>
          <p:cNvSpPr>
            <a:spLocks noChangeShapeType="1"/>
          </p:cNvSpPr>
          <p:nvPr/>
        </p:nvSpPr>
        <p:spPr bwMode="auto">
          <a:xfrm>
            <a:off x="10394809" y="7538722"/>
            <a:ext cx="614116" cy="8331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30046" tIns="65023" rIns="130046" bIns="65023" anchor="ctr"/>
          <a:lstStyle/>
          <a:p>
            <a:endParaRPr lang="fr-FR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Functions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Consider 3 component databases with 2 wrappers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w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i="1" dirty="0">
                <a:solidFill>
                  <a:schemeClr val="tx2"/>
                </a:solidFill>
              </a:rPr>
              <a:t> .db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: EMP(ENO,ENAME,CITY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.db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: ASG(ENO,PNAME,DUR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. db</a:t>
            </a:r>
            <a:r>
              <a:rPr lang="en-US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: EMPASG(ENAME,CITY,PNAME,DUR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>
                <a:solidFill>
                  <a:schemeClr val="tx2"/>
                </a:solidFill>
              </a:rPr>
              <a:t>Planning functions of </a:t>
            </a:r>
            <a:r>
              <a:rPr lang="en-US" i="1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AccessPlan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rel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attlist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pred</a:t>
            </a:r>
            <a:r>
              <a:rPr lang="en-US" dirty="0">
                <a:solidFill>
                  <a:schemeClr val="tx2"/>
                </a:solidFill>
              </a:rPr>
              <a:t>) = </a:t>
            </a:r>
            <a:r>
              <a:rPr lang="en-US" dirty="0" smtClean="0">
                <a:solidFill>
                  <a:schemeClr val="tx2"/>
                </a:solidFill>
              </a:rPr>
              <a:t>scan(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db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i="1" dirty="0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))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JoinPlan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rel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attlist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joinpred</a:t>
            </a:r>
            <a:r>
              <a:rPr lang="en-US" dirty="0">
                <a:solidFill>
                  <a:schemeClr val="tx2"/>
                </a:solidFill>
              </a:rPr>
              <a:t>) = </a:t>
            </a:r>
            <a:r>
              <a:rPr lang="en-US" dirty="0" smtClean="0">
                <a:solidFill>
                  <a:schemeClr val="tx2"/>
                </a:solidFill>
              </a:rPr>
              <a:t>join(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condition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db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)  ≠ </a:t>
            </a:r>
            <a:r>
              <a:rPr lang="en-US" dirty="0" err="1">
                <a:solidFill>
                  <a:schemeClr val="tx2"/>
                </a:solidFill>
              </a:rPr>
              <a:t>db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implemented </a:t>
            </a:r>
            <a:r>
              <a:rPr lang="en-US" dirty="0">
                <a:solidFill>
                  <a:schemeClr val="tx2"/>
                </a:solidFill>
              </a:rPr>
              <a:t>by </a:t>
            </a:r>
            <a:r>
              <a:rPr lang="en-US" i="1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</a:p>
          <a:p>
            <a:r>
              <a:rPr lang="en-US" dirty="0">
                <a:solidFill>
                  <a:schemeClr val="tx2"/>
                </a:solidFill>
              </a:rPr>
              <a:t>Planning functions of </a:t>
            </a:r>
            <a:r>
              <a:rPr lang="en-US" i="1" dirty="0">
                <a:solidFill>
                  <a:schemeClr val="tx2"/>
                </a:solidFill>
              </a:rPr>
              <a:t>w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AccessPlan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rel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attlist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pred</a:t>
            </a:r>
            <a:r>
              <a:rPr lang="en-US" dirty="0">
                <a:solidFill>
                  <a:schemeClr val="tx2"/>
                </a:solidFill>
              </a:rPr>
              <a:t>) = </a:t>
            </a:r>
            <a:r>
              <a:rPr lang="en-US" dirty="0" smtClean="0">
                <a:solidFill>
                  <a:schemeClr val="tx2"/>
                </a:solidFill>
              </a:rPr>
              <a:t>fetch(</a:t>
            </a:r>
            <a:r>
              <a:rPr lang="en-US" dirty="0">
                <a:solidFill>
                  <a:schemeClr val="tx2"/>
                </a:solidFill>
              </a:rPr>
              <a:t>city=</a:t>
            </a:r>
            <a:r>
              <a:rPr lang="en-US" i="1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condition</a:t>
            </a:r>
            <a:r>
              <a:rPr lang="en-US" dirty="0">
                <a:solidFill>
                  <a:schemeClr val="tx2"/>
                </a:solidFill>
              </a:rPr>
              <a:t>: (city=</a:t>
            </a:r>
            <a:r>
              <a:rPr lang="en-US" i="1" dirty="0">
                <a:solidFill>
                  <a:schemeClr val="tx2"/>
                </a:solidFill>
              </a:rPr>
              <a:t>c</a:t>
            </a:r>
            <a:r>
              <a:rPr lang="en-US" dirty="0">
                <a:solidFill>
                  <a:schemeClr val="tx2"/>
                </a:solidFill>
              </a:rPr>
              <a:t>) included in  </a:t>
            </a:r>
            <a:r>
              <a:rPr lang="en-US" i="1" dirty="0" smtClean="0">
                <a:solidFill>
                  <a:schemeClr val="tx2"/>
                </a:solidFill>
              </a:rPr>
              <a:t>P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AccessPlan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rel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attlist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pred</a:t>
            </a:r>
            <a:r>
              <a:rPr lang="en-US" dirty="0">
                <a:solidFill>
                  <a:schemeClr val="tx2"/>
                </a:solidFill>
              </a:rPr>
              <a:t>) = </a:t>
            </a:r>
            <a:r>
              <a:rPr lang="en-US" dirty="0" smtClean="0">
                <a:solidFill>
                  <a:schemeClr val="tx2"/>
                </a:solidFill>
              </a:rPr>
              <a:t>scan(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db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implemented </a:t>
            </a:r>
            <a:r>
              <a:rPr lang="en-US" dirty="0">
                <a:solidFill>
                  <a:schemeClr val="tx2"/>
                </a:solidFill>
              </a:rPr>
              <a:t>by </a:t>
            </a:r>
            <a:r>
              <a:rPr lang="en-US" i="1" dirty="0">
                <a:solidFill>
                  <a:schemeClr val="tx2"/>
                </a:solidFill>
              </a:rPr>
              <a:t>w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14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Heterogenous</a:t>
            </a:r>
            <a:r>
              <a:rPr lang="en-US" dirty="0" smtClean="0"/>
              <a:t> QEP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597743" y="2333399"/>
            <a:ext cx="8928993" cy="15352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8691" tIns="63217" rIns="128691" bIns="63217"/>
          <a:lstStyle/>
          <a:p>
            <a:pPr marL="565150" lvl="2" indent="-323850" algn="l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228600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SELECT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ENAME,PNAME,DUR</a:t>
            </a:r>
          </a:p>
          <a:p>
            <a:pPr marL="565150" lvl="2" indent="-323850" algn="l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228600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FROM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EMPASG</a:t>
            </a:r>
          </a:p>
          <a:p>
            <a:pPr marL="565150" lvl="2" indent="-323850" algn="l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2286000" algn="l"/>
              </a:tabLst>
            </a:pPr>
            <a:r>
              <a:rPr lang="en-US" sz="2800" b="1" dirty="0">
                <a:solidFill>
                  <a:schemeClr val="tx2"/>
                </a:solidFill>
                <a:latin typeface="Courier"/>
                <a:cs typeface="Courier"/>
              </a:rPr>
              <a:t>WHERE</a:t>
            </a:r>
            <a:r>
              <a:rPr lang="en-US" sz="2800" dirty="0">
                <a:solidFill>
                  <a:schemeClr val="tx2"/>
                </a:solidFill>
                <a:latin typeface="Courier"/>
                <a:cs typeface="Courier"/>
              </a:rPr>
              <a:t>	CITY = "Paris" AND DUR&gt;24</a:t>
            </a:r>
          </a:p>
        </p:txBody>
      </p:sp>
      <p:pic>
        <p:nvPicPr>
          <p:cNvPr id="3" name="Picture 2" descr="Fig-9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864" y="4084712"/>
            <a:ext cx="10174808" cy="5036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Query Processing - Motivations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Assumptions underlying heterogeneous query optimization </a:t>
            </a:r>
          </a:p>
          <a:p>
            <a:pPr lvl="1"/>
            <a:r>
              <a:rPr lang="en-US" dirty="0" smtClean="0"/>
              <a:t>The optimizer has sufficient knowledge about runtime</a:t>
            </a:r>
          </a:p>
          <a:p>
            <a:pPr lvl="2"/>
            <a:r>
              <a:rPr lang="en-US" dirty="0" smtClean="0"/>
              <a:t>Cost information</a:t>
            </a:r>
          </a:p>
          <a:p>
            <a:pPr lvl="1"/>
            <a:r>
              <a:rPr lang="en-US" dirty="0" smtClean="0"/>
              <a:t>Runtime conditions remain stable during query execution</a:t>
            </a:r>
          </a:p>
          <a:p>
            <a:r>
              <a:rPr lang="en-US" dirty="0" smtClean="0"/>
              <a:t>Appropriate for MDB systems with few data sources in a controlled environment</a:t>
            </a:r>
          </a:p>
          <a:p>
            <a:r>
              <a:rPr lang="en-US" dirty="0" smtClean="0"/>
              <a:t>Inappropriate for changing environments with large numbers of data sources and unpredictable runtime conditions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QEP with Blocked Operator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3104" y="2959948"/>
            <a:ext cx="5630898" cy="4989689"/>
          </a:xfrm>
        </p:spPr>
        <p:txBody>
          <a:bodyPr/>
          <a:lstStyle/>
          <a:p>
            <a:r>
              <a:rPr lang="en-US" dirty="0" smtClean="0"/>
              <a:t>Assume ASG, EMP, PROJ and PAY each at a different site</a:t>
            </a:r>
          </a:p>
          <a:p>
            <a:r>
              <a:rPr lang="en-US" dirty="0" smtClean="0"/>
              <a:t>If ASG site is down, the entire pipeline is blocked</a:t>
            </a:r>
          </a:p>
          <a:p>
            <a:r>
              <a:rPr lang="en-US" dirty="0" smtClean="0"/>
              <a:t>However, with some reorganization, the join of EMP and PAY could be done while waiting for ASG</a:t>
            </a:r>
          </a:p>
        </p:txBody>
      </p:sp>
      <p:pic>
        <p:nvPicPr>
          <p:cNvPr id="2" name="Picture 1" descr="Fig-9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496" y="2860576"/>
            <a:ext cx="4876800" cy="417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Query Processing – Definition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query processing is adaptive if it receives information from the execution environment and determines its behavior accordingly</a:t>
            </a:r>
          </a:p>
          <a:p>
            <a:pPr lvl="1"/>
            <a:r>
              <a:rPr lang="en-US" dirty="0" smtClean="0"/>
              <a:t>Feed-back loop between optimizer and runtime environment</a:t>
            </a:r>
          </a:p>
          <a:p>
            <a:pPr lvl="1"/>
            <a:r>
              <a:rPr lang="en-US" dirty="0" smtClean="0"/>
              <a:t>Communication of runtime information between mediator, wrappers and component DBMS</a:t>
            </a:r>
          </a:p>
          <a:p>
            <a:pPr lvl="2"/>
            <a:r>
              <a:rPr lang="en-US" dirty="0" smtClean="0"/>
              <a:t>Hard to obtain with legacy databases</a:t>
            </a:r>
          </a:p>
          <a:p>
            <a:r>
              <a:rPr lang="en-US" dirty="0" smtClean="0"/>
              <a:t>Additional components</a:t>
            </a:r>
          </a:p>
          <a:p>
            <a:pPr lvl="1"/>
            <a:r>
              <a:rPr lang="en-US" dirty="0" smtClean="0"/>
              <a:t>Monitoring, assessment, reaction</a:t>
            </a:r>
          </a:p>
          <a:p>
            <a:pPr lvl="1"/>
            <a:r>
              <a:rPr lang="en-US" dirty="0" smtClean="0"/>
              <a:t>Embedded in control operators of QEP</a:t>
            </a:r>
          </a:p>
          <a:p>
            <a:r>
              <a:rPr lang="en-US" dirty="0" smtClean="0"/>
              <a:t>Tradeoff between </a:t>
            </a:r>
            <a:r>
              <a:rPr lang="en-US" dirty="0" err="1" smtClean="0"/>
              <a:t>reactiveness</a:t>
            </a:r>
            <a:r>
              <a:rPr lang="en-US" dirty="0" smtClean="0"/>
              <a:t> and overhead of adaptation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Components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Monitoring parameters (collected by sensors in QEP)</a:t>
            </a:r>
          </a:p>
          <a:p>
            <a:pPr lvl="1"/>
            <a:r>
              <a:rPr lang="en-US" dirty="0" smtClean="0"/>
              <a:t>Memory size</a:t>
            </a:r>
          </a:p>
          <a:p>
            <a:pPr lvl="1"/>
            <a:r>
              <a:rPr lang="en-US" dirty="0" smtClean="0"/>
              <a:t>Data arrival rates</a:t>
            </a:r>
          </a:p>
          <a:p>
            <a:pPr lvl="1"/>
            <a:r>
              <a:rPr lang="en-US" dirty="0" smtClean="0"/>
              <a:t>Actual statistics</a:t>
            </a:r>
          </a:p>
          <a:p>
            <a:pPr lvl="1"/>
            <a:r>
              <a:rPr lang="en-US" dirty="0" smtClean="0"/>
              <a:t>Operator execution cost</a:t>
            </a:r>
          </a:p>
          <a:p>
            <a:pPr lvl="1"/>
            <a:r>
              <a:rPr lang="en-US" dirty="0" smtClean="0"/>
              <a:t>Network throughput</a:t>
            </a:r>
          </a:p>
          <a:p>
            <a:r>
              <a:rPr lang="en-US" dirty="0" smtClean="0"/>
              <a:t>Adaptive reactions</a:t>
            </a:r>
          </a:p>
          <a:p>
            <a:pPr lvl="1"/>
            <a:r>
              <a:rPr lang="en-US" dirty="0" smtClean="0"/>
              <a:t>Change schedule</a:t>
            </a:r>
          </a:p>
          <a:p>
            <a:pPr lvl="1"/>
            <a:r>
              <a:rPr lang="en-US" dirty="0" smtClean="0"/>
              <a:t>Replace an operator by an equivalent one</a:t>
            </a:r>
          </a:p>
          <a:p>
            <a:pPr lvl="1"/>
            <a:r>
              <a:rPr lang="en-US" dirty="0" smtClean="0"/>
              <a:t>Modify the behavior of an operator</a:t>
            </a:r>
          </a:p>
          <a:p>
            <a:pPr lvl="1"/>
            <a:r>
              <a:rPr lang="en-US" dirty="0" smtClean="0"/>
              <a:t>Data repartitioning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Eddy Approach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Query compilation: produces a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</a:t>
            </a:r>
            <a:r>
              <a:rPr lang="en-US" i="1" dirty="0" smtClean="0"/>
              <a:t>D, P, C</a:t>
            </a:r>
            <a:r>
              <a:rPr lang="en-US" dirty="0" smtClean="0"/>
              <a:t>, Eddy</a:t>
            </a:r>
            <a:r>
              <a:rPr lang="en-US" dirty="0" smtClean="0">
                <a:sym typeface="Symbol"/>
              </a:rPr>
              <a:t></a:t>
            </a:r>
            <a:endParaRPr lang="en-US" dirty="0" smtClean="0"/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: set of data sources (e.g. relations)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: set of predicates</a:t>
            </a:r>
          </a:p>
          <a:p>
            <a:pPr lvl="1"/>
            <a:r>
              <a:rPr lang="en-US" i="1" dirty="0" smtClean="0"/>
              <a:t>C</a:t>
            </a:r>
            <a:r>
              <a:rPr lang="en-US" dirty="0" smtClean="0"/>
              <a:t>: ordering constraints to be followed at runtime</a:t>
            </a:r>
          </a:p>
          <a:p>
            <a:pPr lvl="1"/>
            <a:r>
              <a:rPr lang="en-US" dirty="0" smtClean="0"/>
              <a:t> Eddy: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operator between D and P</a:t>
            </a:r>
          </a:p>
          <a:p>
            <a:r>
              <a:rPr lang="en-US" dirty="0" smtClean="0"/>
              <a:t>Query execution: operator ordering on a </a:t>
            </a:r>
            <a:r>
              <a:rPr lang="en-US" dirty="0" err="1" smtClean="0"/>
              <a:t>tuple</a:t>
            </a:r>
            <a:r>
              <a:rPr lang="en-US" dirty="0" smtClean="0"/>
              <a:t> basis using Eddy</a:t>
            </a:r>
          </a:p>
          <a:p>
            <a:pPr lvl="1"/>
            <a:r>
              <a:rPr lang="en-US" dirty="0" smtClean="0"/>
              <a:t>On-the-fly </a:t>
            </a:r>
            <a:r>
              <a:rPr lang="en-US" dirty="0" err="1" smtClean="0"/>
              <a:t>tuple</a:t>
            </a:r>
            <a:r>
              <a:rPr lang="en-US" dirty="0" smtClean="0"/>
              <a:t> routing to operators based on cost and selectivity</a:t>
            </a:r>
          </a:p>
          <a:p>
            <a:pPr lvl="1"/>
            <a:r>
              <a:rPr lang="en-US" dirty="0" smtClean="0"/>
              <a:t>Change of join ordering during execution</a:t>
            </a:r>
          </a:p>
          <a:p>
            <a:pPr lvl="2"/>
            <a:r>
              <a:rPr lang="en-US" dirty="0" smtClean="0"/>
              <a:t>Requires symmetric join algorithms such Ripple joins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QEP with Eddy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25736" y="2500536"/>
            <a:ext cx="12097344" cy="21855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i="1" dirty="0" smtClean="0"/>
              <a:t>D</a:t>
            </a:r>
            <a:r>
              <a:rPr lang="en-US" sz="2600" dirty="0" smtClean="0"/>
              <a:t>= {</a:t>
            </a:r>
            <a:r>
              <a:rPr lang="en-US" sz="2600" i="1" dirty="0" smtClean="0"/>
              <a:t>R, S, T</a:t>
            </a:r>
            <a:r>
              <a:rPr lang="en-US" sz="2600" dirty="0" smtClean="0"/>
              <a:t>}</a:t>
            </a:r>
          </a:p>
          <a:p>
            <a:pPr>
              <a:lnSpc>
                <a:spcPct val="80000"/>
              </a:lnSpc>
            </a:pPr>
            <a:r>
              <a:rPr lang="en-US" sz="2600" i="1" dirty="0" smtClean="0"/>
              <a:t>P</a:t>
            </a:r>
            <a:r>
              <a:rPr lang="en-US" sz="2600" dirty="0" smtClean="0"/>
              <a:t> = {</a:t>
            </a:r>
            <a:r>
              <a:rPr lang="en-US" dirty="0" smtClean="0">
                <a:latin typeface="Symbol" pitchFamily="18" charset="2"/>
                <a:sym typeface="Symbol"/>
              </a:rPr>
              <a:t></a:t>
            </a:r>
            <a:r>
              <a:rPr lang="en-US" sz="2300" i="1" baseline="-25000" dirty="0" smtClean="0">
                <a:latin typeface="Helvetica" pitchFamily="34" charset="0"/>
              </a:rPr>
              <a:t>P</a:t>
            </a:r>
            <a:r>
              <a:rPr lang="en-US" sz="2300" baseline="-25000" dirty="0" smtClean="0">
                <a:latin typeface="Helvetica" pitchFamily="34" charset="0"/>
              </a:rPr>
              <a:t> </a:t>
            </a:r>
            <a:r>
              <a:rPr lang="en-US" sz="2600" dirty="0" smtClean="0"/>
              <a:t>(</a:t>
            </a:r>
            <a:r>
              <a:rPr lang="en-US" sz="2600" i="1" dirty="0" smtClean="0"/>
              <a:t>R</a:t>
            </a:r>
            <a:r>
              <a:rPr lang="en-US" sz="2600" dirty="0" smtClean="0"/>
              <a:t>), </a:t>
            </a:r>
            <a:r>
              <a:rPr lang="en-US" sz="2600" i="1" dirty="0" smtClean="0"/>
              <a:t>R</a:t>
            </a:r>
            <a:r>
              <a:rPr lang="en-US" sz="2600" dirty="0" smtClean="0"/>
              <a:t> JN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</a:t>
            </a:r>
            <a:r>
              <a:rPr lang="en-US" sz="2600" i="1" dirty="0" smtClean="0"/>
              <a:t>S</a:t>
            </a:r>
            <a:r>
              <a:rPr lang="en-US" sz="2600" dirty="0" smtClean="0"/>
              <a:t>, </a:t>
            </a:r>
            <a:r>
              <a:rPr lang="en-US" sz="2600" i="1" dirty="0" smtClean="0"/>
              <a:t>S</a:t>
            </a:r>
            <a:r>
              <a:rPr lang="en-US" sz="2600" dirty="0" smtClean="0"/>
              <a:t> JN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i="1" dirty="0" smtClean="0"/>
              <a:t>T</a:t>
            </a:r>
            <a:r>
              <a:rPr lang="en-US" sz="2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C = {</a:t>
            </a:r>
            <a:r>
              <a:rPr lang="en-US" sz="2600" i="1" dirty="0" smtClean="0"/>
              <a:t>S</a:t>
            </a:r>
            <a:r>
              <a:rPr lang="en-US" sz="2600" dirty="0" smtClean="0"/>
              <a:t> &lt; </a:t>
            </a:r>
            <a:r>
              <a:rPr lang="en-US" sz="2600" i="1" dirty="0" smtClean="0"/>
              <a:t>T</a:t>
            </a:r>
            <a:r>
              <a:rPr lang="en-US" sz="2600" dirty="0" smtClean="0"/>
              <a:t>} where &lt; imposes </a:t>
            </a:r>
            <a:r>
              <a:rPr lang="en-US" sz="2600" i="1" dirty="0" smtClean="0"/>
              <a:t>S</a:t>
            </a:r>
            <a:r>
              <a:rPr lang="en-US" sz="2600" dirty="0" smtClean="0"/>
              <a:t> </a:t>
            </a:r>
            <a:r>
              <a:rPr lang="en-US" sz="2600" dirty="0" err="1" smtClean="0"/>
              <a:t>tuples</a:t>
            </a:r>
            <a:r>
              <a:rPr lang="en-US" sz="2600" dirty="0" smtClean="0"/>
              <a:t> to probe </a:t>
            </a:r>
            <a:r>
              <a:rPr lang="en-US" sz="2600" i="1" dirty="0" smtClean="0"/>
              <a:t>T</a:t>
            </a:r>
            <a:r>
              <a:rPr lang="en-US" sz="2600" dirty="0" smtClean="0"/>
              <a:t> </a:t>
            </a:r>
            <a:r>
              <a:rPr lang="en-US" sz="2600" dirty="0" err="1" smtClean="0"/>
              <a:t>tuples</a:t>
            </a:r>
            <a:r>
              <a:rPr lang="en-US" sz="2600" dirty="0" smtClean="0"/>
              <a:t> using an index on join attribute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Access to </a:t>
            </a:r>
            <a:r>
              <a:rPr lang="en-US" sz="2300" i="1" dirty="0" smtClean="0"/>
              <a:t>T</a:t>
            </a:r>
            <a:r>
              <a:rPr lang="en-US" sz="2300" dirty="0" smtClean="0"/>
              <a:t> is wrapped by JN</a:t>
            </a:r>
            <a:endParaRPr lang="en-US" sz="2300" i="1" dirty="0" smtClean="0"/>
          </a:p>
          <a:p>
            <a:pPr>
              <a:lnSpc>
                <a:spcPct val="80000"/>
              </a:lnSpc>
            </a:pPr>
            <a:endParaRPr lang="en-US" sz="2600" dirty="0" smtClean="0"/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10822880" y="6749008"/>
            <a:ext cx="1965022" cy="485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2300" dirty="0">
                <a:latin typeface="Book Antiqua"/>
              </a:rPr>
              <a:t>Result </a:t>
            </a:r>
            <a:r>
              <a:rPr lang="en-US" sz="2300" dirty="0" err="1">
                <a:latin typeface="Book Antiqua"/>
              </a:rPr>
              <a:t>tuples</a:t>
            </a:r>
            <a:endParaRPr lang="en-US" sz="2300" dirty="0">
              <a:latin typeface="Book Antiqua"/>
            </a:endParaRPr>
          </a:p>
        </p:txBody>
      </p:sp>
      <p:pic>
        <p:nvPicPr>
          <p:cNvPr id="2" name="Picture 1" descr="Fig-9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232" y="4566485"/>
            <a:ext cx="5895500" cy="4538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Translation and Execution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Performed by wrappers using the component DBMS</a:t>
            </a:r>
          </a:p>
          <a:p>
            <a:pPr lvl="1"/>
            <a:r>
              <a:rPr lang="en-US" dirty="0" smtClean="0"/>
              <a:t>Conversion between common interface of mediator and DBMS-dependent interface</a:t>
            </a:r>
          </a:p>
          <a:p>
            <a:pPr lvl="2"/>
            <a:r>
              <a:rPr lang="en-US" dirty="0" smtClean="0"/>
              <a:t>Query translation from wrapper to DBMS</a:t>
            </a:r>
          </a:p>
          <a:p>
            <a:pPr lvl="2"/>
            <a:r>
              <a:rPr lang="en-US" dirty="0" smtClean="0"/>
              <a:t>Result format translation from DBMS to wrapper</a:t>
            </a:r>
          </a:p>
          <a:p>
            <a:pPr lvl="1"/>
            <a:r>
              <a:rPr lang="en-US" dirty="0" smtClean="0"/>
              <a:t>Wrapper has the local schema exported to the mediator (in common interface) and the mapping to the DBMS schema</a:t>
            </a:r>
          </a:p>
          <a:p>
            <a:pPr lvl="1"/>
            <a:r>
              <a:rPr lang="en-US" dirty="0" smtClean="0"/>
              <a:t>Common interface can be query-based (e.g. ODBC or SQL/MED) or operator-based</a:t>
            </a:r>
          </a:p>
          <a:p>
            <a:r>
              <a:rPr lang="en-US" dirty="0" smtClean="0"/>
              <a:t>In addition, wrappers can implement operators not supported by the component DBMS, e.g. join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Placement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Depends on the level of autonomy of component DB</a:t>
            </a:r>
          </a:p>
          <a:p>
            <a:r>
              <a:rPr lang="en-US" dirty="0" smtClean="0"/>
              <a:t>Cooperative DB</a:t>
            </a:r>
          </a:p>
          <a:p>
            <a:pPr lvl="1"/>
            <a:r>
              <a:rPr lang="en-US" sz="2600" dirty="0" smtClean="0"/>
              <a:t>May place wrapper at component DBMS site</a:t>
            </a:r>
          </a:p>
          <a:p>
            <a:pPr lvl="1"/>
            <a:r>
              <a:rPr lang="en-US" sz="2600" dirty="0" smtClean="0"/>
              <a:t>Efficient wrapper-DBMS com.</a:t>
            </a:r>
          </a:p>
          <a:p>
            <a:r>
              <a:rPr lang="en-US" dirty="0" smtClean="0"/>
              <a:t>Uncooperative DB</a:t>
            </a:r>
          </a:p>
          <a:p>
            <a:pPr lvl="1"/>
            <a:r>
              <a:rPr lang="en-US" sz="2600" dirty="0" smtClean="0"/>
              <a:t>May place wrapper at mediator</a:t>
            </a:r>
          </a:p>
          <a:p>
            <a:pPr lvl="1"/>
            <a:r>
              <a:rPr lang="en-US" sz="2600" dirty="0" smtClean="0"/>
              <a:t>Efficient mediator-wrapper com.</a:t>
            </a:r>
          </a:p>
          <a:p>
            <a:r>
              <a:rPr lang="en-US" dirty="0" smtClean="0"/>
              <a:t>Impact on cost functions</a:t>
            </a:r>
          </a:p>
          <a:p>
            <a:endParaRPr lang="en-US" dirty="0" smtClean="0"/>
          </a:p>
        </p:txBody>
      </p:sp>
      <p:pic>
        <p:nvPicPr>
          <p:cNvPr id="2" name="Picture 1" descr="Fig-9-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448" y="2782292"/>
            <a:ext cx="5700745" cy="5046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M/W Architecture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Wrappers encapsulate the details of component DBMS </a:t>
            </a:r>
          </a:p>
          <a:p>
            <a:pPr lvl="1"/>
            <a:r>
              <a:rPr lang="en-US" dirty="0" smtClean="0"/>
              <a:t>Export schema and cost information</a:t>
            </a:r>
          </a:p>
          <a:p>
            <a:pPr lvl="1"/>
            <a:r>
              <a:rPr lang="en-US" dirty="0" smtClean="0"/>
              <a:t>Manage communication with Mediator</a:t>
            </a:r>
          </a:p>
          <a:p>
            <a:r>
              <a:rPr lang="en-US" dirty="0" smtClean="0"/>
              <a:t>Mediator provides a global view to applications and users</a:t>
            </a:r>
          </a:p>
          <a:p>
            <a:pPr lvl="1"/>
            <a:r>
              <a:rPr lang="en-US" dirty="0" smtClean="0"/>
              <a:t>Single point of access</a:t>
            </a:r>
          </a:p>
          <a:p>
            <a:pPr lvl="2"/>
            <a:r>
              <a:rPr lang="en-US" dirty="0" smtClean="0"/>
              <a:t>May be itself distributed</a:t>
            </a:r>
          </a:p>
          <a:p>
            <a:pPr lvl="1"/>
            <a:r>
              <a:rPr lang="en-US" dirty="0" smtClean="0"/>
              <a:t>Can specialize in some application domain</a:t>
            </a:r>
          </a:p>
          <a:p>
            <a:pPr lvl="1"/>
            <a:r>
              <a:rPr lang="en-US" dirty="0" smtClean="0"/>
              <a:t>Perform query optimization using global knowledge</a:t>
            </a:r>
          </a:p>
          <a:p>
            <a:pPr lvl="1"/>
            <a:r>
              <a:rPr lang="en-US" dirty="0" smtClean="0"/>
              <a:t>Perform result integration in a single format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Wrapper for Text Files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728" y="2428528"/>
            <a:ext cx="12241360" cy="6840760"/>
          </a:xfrm>
        </p:spPr>
        <p:txBody>
          <a:bodyPr>
            <a:normAutofit/>
          </a:bodyPr>
          <a:lstStyle/>
          <a:p>
            <a:r>
              <a:rPr lang="en-US" dirty="0" smtClean="0"/>
              <a:t>Consider EMP (ENO, ENAME, CITY) stored in a Unix text file in </a:t>
            </a:r>
            <a:r>
              <a:rPr lang="en-US" dirty="0" err="1" smtClean="0"/>
              <a:t>componentDB</a:t>
            </a:r>
            <a:endParaRPr lang="en-US" dirty="0" smtClean="0"/>
          </a:p>
          <a:p>
            <a:pPr lvl="1"/>
            <a:r>
              <a:rPr lang="en-US" dirty="0" smtClean="0"/>
              <a:t>Each EMP </a:t>
            </a:r>
            <a:r>
              <a:rPr lang="en-US" dirty="0" err="1" smtClean="0"/>
              <a:t>tuple</a:t>
            </a:r>
            <a:r>
              <a:rPr lang="en-US" dirty="0" smtClean="0"/>
              <a:t> is a line in the file, with attributes separated by “:”</a:t>
            </a:r>
          </a:p>
          <a:p>
            <a:r>
              <a:rPr lang="en-US" dirty="0" smtClean="0"/>
              <a:t>SQL/MED definition of EMP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FOREIGN TABLE EMP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ENO INTEGER, ENAME VARCHAR(30), CITY CHAR(30)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SERVER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componentDB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Century Schoolbook" pitchFamily="18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OPTIONS	(Filename ‘/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EngDB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/emp.txt’, Delimiter ‘:’)</a:t>
            </a:r>
          </a:p>
          <a:p>
            <a:r>
              <a:rPr lang="en-US" dirty="0" smtClean="0"/>
              <a:t>The query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ENAME FROM EMP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Can be translated by the wrapper using a Unix shell command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 smtClean="0">
                <a:latin typeface="Lucida Console" pitchFamily="49" charset="0"/>
              </a:rPr>
              <a:t>Cut –d: -f2/ </a:t>
            </a:r>
            <a:r>
              <a:rPr lang="en-US" dirty="0" err="1" smtClean="0">
                <a:latin typeface="Lucida Console" pitchFamily="49" charset="0"/>
              </a:rPr>
              <a:t>usr</a:t>
            </a:r>
            <a:r>
              <a:rPr lang="en-US" dirty="0" smtClean="0">
                <a:latin typeface="Lucida Console" pitchFamily="49" charset="0"/>
              </a:rPr>
              <a:t>/</a:t>
            </a:r>
            <a:r>
              <a:rPr lang="en-US" dirty="0" err="1" smtClean="0">
                <a:latin typeface="Lucida Console" pitchFamily="49" charset="0"/>
              </a:rPr>
              <a:t>EngDB</a:t>
            </a:r>
            <a:r>
              <a:rPr lang="en-US" dirty="0" smtClean="0">
                <a:latin typeface="Lucida Console" pitchFamily="49" charset="0"/>
              </a:rPr>
              <a:t>/</a:t>
            </a:r>
            <a:r>
              <a:rPr lang="en-US" dirty="0" err="1" smtClean="0">
                <a:latin typeface="Lucida Console" pitchFamily="49" charset="0"/>
              </a:rPr>
              <a:t>emp</a:t>
            </a:r>
            <a:endParaRPr lang="en-US" dirty="0" smtClean="0">
              <a:latin typeface="Lucida Console" pitchFamily="49" charset="0"/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Management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2187" y="2428528"/>
            <a:ext cx="11844869" cy="6793653"/>
          </a:xfrm>
        </p:spPr>
        <p:txBody>
          <a:bodyPr/>
          <a:lstStyle/>
          <a:p>
            <a:r>
              <a:rPr lang="en-US" dirty="0" smtClean="0"/>
              <a:t>Wrappers mostly used for read-only queries</a:t>
            </a:r>
          </a:p>
          <a:p>
            <a:pPr lvl="1"/>
            <a:r>
              <a:rPr lang="en-US" dirty="0" smtClean="0"/>
              <a:t>Makes query translation and wrapper construction easy</a:t>
            </a:r>
          </a:p>
          <a:p>
            <a:pPr lvl="1"/>
            <a:r>
              <a:rPr lang="en-US" dirty="0" smtClean="0"/>
              <a:t>DBMS vendors provide standard wrappers</a:t>
            </a:r>
          </a:p>
          <a:p>
            <a:pPr lvl="2"/>
            <a:r>
              <a:rPr lang="en-US" dirty="0" smtClean="0"/>
              <a:t>ODBC, JDBC, ADO, etc.</a:t>
            </a:r>
          </a:p>
          <a:p>
            <a:r>
              <a:rPr lang="en-US" dirty="0" smtClean="0"/>
              <a:t>Updating makes wrapper construction harder</a:t>
            </a:r>
          </a:p>
          <a:p>
            <a:pPr lvl="1"/>
            <a:r>
              <a:rPr lang="en-US" dirty="0" smtClean="0"/>
              <a:t>Problem: heterogeneity of integrity constraints</a:t>
            </a:r>
          </a:p>
          <a:p>
            <a:pPr lvl="2"/>
            <a:r>
              <a:rPr lang="en-US" dirty="0" smtClean="0"/>
              <a:t>Implicit in some legacy DB</a:t>
            </a:r>
          </a:p>
          <a:p>
            <a:pPr lvl="1"/>
            <a:r>
              <a:rPr lang="en-US" dirty="0" smtClean="0"/>
              <a:t>Solution: reverse engineering of legacy DB to identify implicit constraints and translate in validation code in the wrapper</a:t>
            </a:r>
          </a:p>
          <a:p>
            <a:r>
              <a:rPr lang="en-US" dirty="0" smtClean="0"/>
              <a:t>Wrapper maintenance</a:t>
            </a:r>
          </a:p>
          <a:p>
            <a:pPr lvl="1"/>
            <a:r>
              <a:rPr lang="en-US" dirty="0" smtClean="0"/>
              <a:t>schema mappings can become invalid as a result of changes in component DB schemas</a:t>
            </a:r>
          </a:p>
          <a:p>
            <a:pPr lvl="2"/>
            <a:r>
              <a:rPr lang="en-US" dirty="0" smtClean="0"/>
              <a:t>Use detection and correction, using mapping maintenance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MDB Query Processing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Component DBMSs are autonomous and may range from full-fledge relational DBMS to flat file systems</a:t>
            </a:r>
          </a:p>
          <a:p>
            <a:pPr lvl="1"/>
            <a:r>
              <a:rPr lang="en-US" dirty="0" smtClean="0"/>
              <a:t>Different computing capabilities</a:t>
            </a:r>
          </a:p>
          <a:p>
            <a:pPr lvl="2"/>
            <a:r>
              <a:rPr lang="en-US" dirty="0" smtClean="0"/>
              <a:t>Prevents uniform treatment of queries across DBMSs</a:t>
            </a:r>
          </a:p>
          <a:p>
            <a:pPr lvl="1"/>
            <a:r>
              <a:rPr lang="en-US" dirty="0" smtClean="0"/>
              <a:t>Different processing cost and optimization capabilities</a:t>
            </a:r>
          </a:p>
          <a:p>
            <a:pPr lvl="2"/>
            <a:r>
              <a:rPr lang="en-US" dirty="0" smtClean="0"/>
              <a:t>Makes cost modeling difficult</a:t>
            </a:r>
          </a:p>
          <a:p>
            <a:pPr lvl="1"/>
            <a:r>
              <a:rPr lang="en-US" dirty="0" smtClean="0"/>
              <a:t>Different data models and query languages</a:t>
            </a:r>
          </a:p>
          <a:p>
            <a:pPr lvl="2"/>
            <a:r>
              <a:rPr lang="en-US" dirty="0" smtClean="0"/>
              <a:t>Makes query translation and result integration difficult</a:t>
            </a:r>
          </a:p>
          <a:p>
            <a:pPr lvl="1"/>
            <a:r>
              <a:rPr lang="en-US" dirty="0" smtClean="0"/>
              <a:t>Different runtime performance and unpredictable behavior</a:t>
            </a:r>
          </a:p>
          <a:p>
            <a:pPr lvl="2"/>
            <a:r>
              <a:rPr lang="en-US" dirty="0" smtClean="0"/>
              <a:t>Makes query execution difficult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DBMS Autonomy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 autonomy</a:t>
            </a:r>
          </a:p>
          <a:p>
            <a:pPr lvl="1"/>
            <a:r>
              <a:rPr lang="en-US" dirty="0" smtClean="0"/>
              <a:t>The ability to terminate services at any time</a:t>
            </a:r>
          </a:p>
          <a:p>
            <a:pPr lvl="1"/>
            <a:r>
              <a:rPr lang="en-US" dirty="0" smtClean="0"/>
              <a:t>How to answer queries completely?</a:t>
            </a:r>
          </a:p>
          <a:p>
            <a:r>
              <a:rPr lang="en-US" dirty="0" smtClean="0"/>
              <a:t>Design autonomy</a:t>
            </a:r>
          </a:p>
          <a:p>
            <a:pPr lvl="1"/>
            <a:r>
              <a:rPr lang="en-US" dirty="0" smtClean="0"/>
              <a:t>The ability to restrict the availability and accuracy of information needed for query optimization</a:t>
            </a:r>
          </a:p>
          <a:p>
            <a:pPr lvl="1"/>
            <a:r>
              <a:rPr lang="en-US" dirty="0" smtClean="0"/>
              <a:t>How to obtain cost information?</a:t>
            </a:r>
          </a:p>
          <a:p>
            <a:r>
              <a:rPr lang="en-US" dirty="0" smtClean="0"/>
              <a:t>Execution autonomy</a:t>
            </a:r>
          </a:p>
          <a:p>
            <a:pPr lvl="1"/>
            <a:r>
              <a:rPr lang="en-US" dirty="0" smtClean="0"/>
              <a:t>The ability to execute queries in unpredictable ways</a:t>
            </a:r>
          </a:p>
          <a:p>
            <a:pPr lvl="1"/>
            <a:r>
              <a:rPr lang="en-US" dirty="0" smtClean="0"/>
              <a:t>How to adapt to this?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 Data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</a:p>
          <a:p>
            <a:pPr lvl="1"/>
            <a:r>
              <a:rPr lang="en-US" dirty="0" smtClean="0"/>
              <a:t>Simple and regular data structures</a:t>
            </a:r>
          </a:p>
          <a:p>
            <a:pPr lvl="1"/>
            <a:r>
              <a:rPr lang="en-US" dirty="0" smtClean="0"/>
              <a:t>Mandatory schema</a:t>
            </a:r>
          </a:p>
          <a:p>
            <a:r>
              <a:rPr lang="en-US" dirty="0" smtClean="0"/>
              <a:t>Object model</a:t>
            </a:r>
          </a:p>
          <a:p>
            <a:pPr lvl="1"/>
            <a:r>
              <a:rPr lang="en-US" dirty="0" smtClean="0"/>
              <a:t>Complex (graphs) and regular data structures</a:t>
            </a:r>
          </a:p>
          <a:p>
            <a:pPr lvl="1"/>
            <a:r>
              <a:rPr lang="en-US" dirty="0" smtClean="0"/>
              <a:t>Mandatory schema</a:t>
            </a:r>
          </a:p>
          <a:p>
            <a:r>
              <a:rPr lang="en-US" dirty="0" smtClean="0"/>
              <a:t>Semi-structured (XML) model</a:t>
            </a:r>
          </a:p>
          <a:p>
            <a:pPr lvl="1"/>
            <a:r>
              <a:rPr lang="en-US" dirty="0" smtClean="0"/>
              <a:t>Complex (trees) and irregular data structures</a:t>
            </a:r>
          </a:p>
          <a:p>
            <a:pPr lvl="1"/>
            <a:r>
              <a:rPr lang="en-US" dirty="0" smtClean="0"/>
              <a:t>Optional schema (DTD or </a:t>
            </a:r>
            <a:r>
              <a:rPr lang="en-US" dirty="0" err="1" smtClean="0"/>
              <a:t>XSchema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688818" y="7642579"/>
            <a:ext cx="9654258" cy="997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en-US" sz="2800" i="1" dirty="0">
                <a:latin typeface="Book Antiqua"/>
              </a:rPr>
              <a:t>In this chapter, we use the relational model which is sufficient to explain MDB query processing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MDB Query Processing Architecture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9268178" y="3034453"/>
            <a:ext cx="342690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r>
              <a:rPr lang="en-US" dirty="0">
                <a:latin typeface="Book Antiqua"/>
              </a:rPr>
              <a:t>Global/local correspondences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9471379" y="5285459"/>
            <a:ext cx="3099928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en-US" dirty="0">
                <a:latin typeface="Book Antiqua"/>
              </a:rPr>
              <a:t>Allocation and capabilities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9471379" y="7744178"/>
            <a:ext cx="3099928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en-US" dirty="0">
                <a:latin typeface="Book Antiqua"/>
              </a:rPr>
              <a:t>Local/DBMS mappings</a:t>
            </a:r>
          </a:p>
        </p:txBody>
      </p:sp>
      <p:pic>
        <p:nvPicPr>
          <p:cNvPr id="3" name="Picture 2" descr="Fig-9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24" y="2500536"/>
            <a:ext cx="7745072" cy="6665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Rewriting Using Views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 used to describe the correspondences between global and local relations</a:t>
            </a:r>
          </a:p>
          <a:p>
            <a:pPr lvl="1"/>
            <a:r>
              <a:rPr lang="en-US" b="1" dirty="0" smtClean="0"/>
              <a:t>Global As View</a:t>
            </a:r>
            <a:r>
              <a:rPr lang="en-US" dirty="0" smtClean="0"/>
              <a:t>: the global schema is integrated from the local databases and each global relation is a view over the local relations</a:t>
            </a:r>
          </a:p>
          <a:p>
            <a:pPr lvl="1"/>
            <a:r>
              <a:rPr lang="en-US" b="1" dirty="0" smtClean="0"/>
              <a:t>Local As View</a:t>
            </a:r>
            <a:r>
              <a:rPr lang="en-US" dirty="0" smtClean="0"/>
              <a:t>: the global schema is defined independently of the local databases and each local relation is a view over the global relations</a:t>
            </a:r>
          </a:p>
          <a:p>
            <a:r>
              <a:rPr lang="en-US" dirty="0" smtClean="0"/>
              <a:t>Query rewriting best done with </a:t>
            </a:r>
            <a:r>
              <a:rPr lang="en-US" dirty="0" err="1" smtClean="0"/>
              <a:t>Datalog</a:t>
            </a:r>
            <a:r>
              <a:rPr lang="en-US" dirty="0" smtClean="0"/>
              <a:t>, a logic-based language</a:t>
            </a:r>
          </a:p>
          <a:p>
            <a:pPr lvl="1"/>
            <a:r>
              <a:rPr lang="en-US" dirty="0" smtClean="0"/>
              <a:t>More expressive power than relational calculus</a:t>
            </a:r>
          </a:p>
          <a:p>
            <a:pPr lvl="1"/>
            <a:r>
              <a:rPr lang="en-US" dirty="0" smtClean="0"/>
              <a:t>Inline version of relational domain calculus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(5)Semantic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(5)Semantic</Template>
  <TotalTime>133</TotalTime>
  <Pages>0</Pages>
  <Words>2456</Words>
  <Characters>0</Characters>
  <Application>Microsoft Macintosh PowerPoint</Application>
  <PresentationFormat>Custom</PresentationFormat>
  <Lines>0</Lines>
  <Paragraphs>399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(5)Semantic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Outline</vt:lpstr>
      <vt:lpstr>Multidatabase Query Processing</vt:lpstr>
      <vt:lpstr>Mediator/Wrapper Architecture</vt:lpstr>
      <vt:lpstr>Advantages of M/W Architecture</vt:lpstr>
      <vt:lpstr>Issues in MDB Query Processing </vt:lpstr>
      <vt:lpstr>Component DBMS Autonomy</vt:lpstr>
      <vt:lpstr>Mediator Data Model</vt:lpstr>
      <vt:lpstr>MDB Query Processing Architecture</vt:lpstr>
      <vt:lpstr>Query Rewriting Using Views</vt:lpstr>
      <vt:lpstr>Datalog Terminology</vt:lpstr>
      <vt:lpstr>Datalog Example</vt:lpstr>
      <vt:lpstr>Rewriting in GAV</vt:lpstr>
      <vt:lpstr>GAV Example Schema</vt:lpstr>
      <vt:lpstr>GAV Example Query </vt:lpstr>
      <vt:lpstr>Rewriting in LAV</vt:lpstr>
      <vt:lpstr>Rewriting Algorithms</vt:lpstr>
      <vt:lpstr>LAV Example Schema</vt:lpstr>
      <vt:lpstr>Bucket Algorithm</vt:lpstr>
      <vt:lpstr>LAV Example Query</vt:lpstr>
      <vt:lpstr>Query Optimization and Execution</vt:lpstr>
      <vt:lpstr>Heterogeneous Cost Modeling</vt:lpstr>
      <vt:lpstr>Black-box Approach</vt:lpstr>
      <vt:lpstr>Customized Approach</vt:lpstr>
      <vt:lpstr>Hierarchical Cost Model</vt:lpstr>
      <vt:lpstr>Dynamic Approach</vt:lpstr>
      <vt:lpstr>Heterogeneous Query Optimization</vt:lpstr>
      <vt:lpstr>Query-based Approach</vt:lpstr>
      <vt:lpstr>Left Linear vs Bushy Join Tree</vt:lpstr>
      <vt:lpstr>Operator-based Approach</vt:lpstr>
      <vt:lpstr>Planning Functions Example</vt:lpstr>
      <vt:lpstr>Heterogenous QEP</vt:lpstr>
      <vt:lpstr>Adaptive Query Processing - Motivations</vt:lpstr>
      <vt:lpstr>Example: QEP with Blocked Operator</vt:lpstr>
      <vt:lpstr>Adaptive Query Processing – Definition</vt:lpstr>
      <vt:lpstr>Adaptive Components</vt:lpstr>
      <vt:lpstr>Eddy Approach</vt:lpstr>
      <vt:lpstr>QEP with Eddy</vt:lpstr>
      <vt:lpstr>Query Translation and Execution</vt:lpstr>
      <vt:lpstr>Wrapper Placement</vt:lpstr>
      <vt:lpstr>SQL Wrapper for Text Files</vt:lpstr>
      <vt:lpstr>Wrapper Management Issues</vt:lpstr>
    </vt:vector>
  </TitlesOfParts>
  <Company>SEMIR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Patrick</dc:creator>
  <cp:keywords/>
  <dc:description/>
  <cp:lastModifiedBy>M. Tamer Özsu</cp:lastModifiedBy>
  <cp:revision>35</cp:revision>
  <dcterms:created xsi:type="dcterms:W3CDTF">2011-02-22T16:31:27Z</dcterms:created>
  <dcterms:modified xsi:type="dcterms:W3CDTF">2011-04-04T13:18:18Z</dcterms:modified>
</cp:coreProperties>
</file>